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76" r:id="rId3"/>
    <p:sldId id="277" r:id="rId4"/>
    <p:sldId id="278" r:id="rId5"/>
    <p:sldId id="279" r:id="rId6"/>
    <p:sldId id="280" r:id="rId7"/>
    <p:sldId id="258" r:id="rId8"/>
    <p:sldId id="259" r:id="rId9"/>
    <p:sldId id="260" r:id="rId10"/>
    <p:sldId id="261" r:id="rId11"/>
    <p:sldId id="262" r:id="rId12"/>
    <p:sldId id="264" r:id="rId13"/>
    <p:sldId id="265" r:id="rId14"/>
    <p:sldId id="267" r:id="rId15"/>
    <p:sldId id="263" r:id="rId16"/>
    <p:sldId id="268" r:id="rId17"/>
    <p:sldId id="273" r:id="rId18"/>
    <p:sldId id="270" r:id="rId19"/>
    <p:sldId id="269" r:id="rId20"/>
    <p:sldId id="274" r:id="rId21"/>
    <p:sldId id="271" r:id="rId22"/>
    <p:sldId id="272" r:id="rId23"/>
    <p:sldId id="275" r:id="rId24"/>
    <p:sldId id="281" r:id="rId2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40F2555-C85A-4DCE-8FE4-86B40D0F0C48}" type="doc">
      <dgm:prSet loTypeId="urn:microsoft.com/office/officeart/2005/8/layout/vList5" loCatId="list" qsTypeId="urn:microsoft.com/office/officeart/2005/8/quickstyle/simple1#9" qsCatId="simple" csTypeId="urn:microsoft.com/office/officeart/2005/8/colors/accent1_2#8" csCatId="accent1" phldr="1"/>
      <dgm:spPr/>
      <dgm:t>
        <a:bodyPr/>
        <a:lstStyle/>
        <a:p>
          <a:endParaRPr lang="id-ID"/>
        </a:p>
      </dgm:t>
    </dgm:pt>
    <dgm:pt modelId="{80C9FBAA-229B-41A0-9086-C442F41C955C}">
      <dgm:prSet phldrT="[Text]" custT="1"/>
      <dgm:spPr>
        <a:solidFill>
          <a:srgbClr val="9ED561"/>
        </a:solidFill>
      </dgm:spPr>
      <dgm:t>
        <a:bodyPr/>
        <a:lstStyle/>
        <a:p>
          <a:r>
            <a:rPr lang="id-ID" sz="3600" dirty="0">
              <a:solidFill>
                <a:schemeClr val="tx1"/>
              </a:solidFill>
              <a:latin typeface="Arial Rounded MT Bold" panose="020F0704030504030204" pitchFamily="34" charset="0"/>
            </a:rPr>
            <a:t>SPGDT</a:t>
          </a:r>
        </a:p>
      </dgm:t>
    </dgm:pt>
    <dgm:pt modelId="{F2AA0A45-45BA-4BAD-8759-CBD97F8CE1B0}" type="parTrans" cxnId="{641CA8E1-ABE0-4184-A639-583A81F4359E}">
      <dgm:prSet/>
      <dgm:spPr/>
      <dgm:t>
        <a:bodyPr/>
        <a:lstStyle/>
        <a:p>
          <a:endParaRPr lang="id-ID" sz="1600">
            <a:latin typeface="+mn-lt"/>
          </a:endParaRPr>
        </a:p>
      </dgm:t>
    </dgm:pt>
    <dgm:pt modelId="{AA777764-6A1A-425A-AC78-7FBDCB4CE212}" type="sibTrans" cxnId="{641CA8E1-ABE0-4184-A639-583A81F4359E}">
      <dgm:prSet/>
      <dgm:spPr/>
      <dgm:t>
        <a:bodyPr/>
        <a:lstStyle/>
        <a:p>
          <a:endParaRPr lang="id-ID" sz="1600">
            <a:latin typeface="+mn-lt"/>
          </a:endParaRPr>
        </a:p>
      </dgm:t>
    </dgm:pt>
    <dgm:pt modelId="{93AB55BE-CCF9-417E-AC7F-1B4A9B10CFA1}">
      <dgm:prSet phldrT="[Text]" custT="1"/>
      <dgm:spPr>
        <a:solidFill>
          <a:srgbClr val="FFFF89">
            <a:alpha val="90000"/>
          </a:srgbClr>
        </a:solidFill>
      </dgm:spPr>
      <dgm:t>
        <a:bodyPr/>
        <a:lstStyle/>
        <a:p>
          <a:r>
            <a:rPr lang="id-ID" sz="1200" dirty="0">
              <a:solidFill>
                <a:srgbClr val="000000"/>
              </a:solidFill>
              <a:latin typeface="+mn-lt"/>
            </a:rPr>
            <a:t>suatu mekanisme </a:t>
          </a:r>
          <a:r>
            <a:rPr lang="tr-TR" sz="1200" dirty="0">
              <a:solidFill>
                <a:srgbClr val="000000"/>
              </a:solidFill>
              <a:latin typeface="+mn-lt"/>
            </a:rPr>
            <a:t>pelayanan</a:t>
          </a:r>
          <a:r>
            <a:rPr lang="id-ID" sz="1200" dirty="0">
              <a:solidFill>
                <a:srgbClr val="000000"/>
              </a:solidFill>
              <a:latin typeface="+mn-lt"/>
            </a:rPr>
            <a:t> korban/pasien</a:t>
          </a:r>
          <a:r>
            <a:rPr lang="tr-TR" sz="1200" dirty="0">
              <a:solidFill>
                <a:srgbClr val="000000"/>
              </a:solidFill>
              <a:latin typeface="+mn-lt"/>
            </a:rPr>
            <a:t> gawat darurat yang </a:t>
          </a:r>
          <a:r>
            <a:rPr lang="tr-TR" sz="1200" dirty="0">
              <a:solidFill>
                <a:srgbClr val="FF0000"/>
              </a:solidFill>
              <a:latin typeface="+mn-lt"/>
            </a:rPr>
            <a:t>terintegrasi dan </a:t>
          </a:r>
          <a:r>
            <a:rPr lang="en-US" sz="1200" dirty="0" err="1">
              <a:solidFill>
                <a:srgbClr val="FF0000"/>
              </a:solidFill>
              <a:latin typeface="+mn-lt"/>
            </a:rPr>
            <a:t>berbasis</a:t>
          </a:r>
          <a:r>
            <a:rPr lang="en-US" sz="1200" dirty="0">
              <a:solidFill>
                <a:srgbClr val="FF0000"/>
              </a:solidFill>
              <a:latin typeface="+mn-lt"/>
            </a:rPr>
            <a:t> </a:t>
          </a:r>
          <a:r>
            <a:rPr lang="en-US" sz="1200" i="1" dirty="0">
              <a:solidFill>
                <a:srgbClr val="FF0000"/>
              </a:solidFill>
              <a:latin typeface="+mn-lt"/>
            </a:rPr>
            <a:t>call center</a:t>
          </a:r>
          <a:r>
            <a:rPr lang="en-US" sz="1200" dirty="0">
              <a:solidFill>
                <a:srgbClr val="FF0000"/>
              </a:solidFill>
              <a:latin typeface="+mn-lt"/>
            </a:rPr>
            <a:t> </a:t>
          </a:r>
          <a:r>
            <a:rPr lang="en-US" sz="1200" dirty="0" err="1">
              <a:solidFill>
                <a:srgbClr val="000000"/>
              </a:solidFill>
              <a:latin typeface="+mn-lt"/>
            </a:rPr>
            <a:t>dengan</a:t>
          </a:r>
          <a:r>
            <a:rPr lang="en-US" sz="1200" dirty="0">
              <a:solidFill>
                <a:srgbClr val="000000"/>
              </a:solidFill>
              <a:latin typeface="+mn-lt"/>
            </a:rPr>
            <a:t> </a:t>
          </a:r>
          <a:r>
            <a:rPr lang="en-US" sz="1200" dirty="0" err="1">
              <a:solidFill>
                <a:srgbClr val="000000"/>
              </a:solidFill>
              <a:latin typeface="+mn-lt"/>
            </a:rPr>
            <a:t>menggunakan</a:t>
          </a:r>
          <a:r>
            <a:rPr lang="en-US" sz="1200" dirty="0">
              <a:solidFill>
                <a:srgbClr val="000000"/>
              </a:solidFill>
              <a:latin typeface="+mn-lt"/>
            </a:rPr>
            <a:t> </a:t>
          </a:r>
          <a:r>
            <a:rPr lang="en-US" sz="1200" dirty="0" err="1">
              <a:solidFill>
                <a:srgbClr val="000000"/>
              </a:solidFill>
              <a:latin typeface="+mn-lt"/>
            </a:rPr>
            <a:t>kode</a:t>
          </a:r>
          <a:r>
            <a:rPr lang="en-US" sz="1200" dirty="0">
              <a:solidFill>
                <a:srgbClr val="000000"/>
              </a:solidFill>
              <a:latin typeface="+mn-lt"/>
            </a:rPr>
            <a:t> </a:t>
          </a:r>
          <a:r>
            <a:rPr lang="en-US" sz="1200" dirty="0" err="1">
              <a:solidFill>
                <a:srgbClr val="000000"/>
              </a:solidFill>
              <a:latin typeface="+mn-lt"/>
            </a:rPr>
            <a:t>akses</a:t>
          </a:r>
          <a:r>
            <a:rPr lang="en-US" sz="1200" dirty="0">
              <a:solidFill>
                <a:srgbClr val="000000"/>
              </a:solidFill>
              <a:latin typeface="+mn-lt"/>
            </a:rPr>
            <a:t> </a:t>
          </a:r>
          <a:r>
            <a:rPr lang="en-US" sz="1200" dirty="0" err="1">
              <a:solidFill>
                <a:srgbClr val="000000"/>
              </a:solidFill>
              <a:latin typeface="+mn-lt"/>
            </a:rPr>
            <a:t>telekomunikasi</a:t>
          </a:r>
          <a:r>
            <a:rPr lang="en-US" sz="1200" dirty="0">
              <a:solidFill>
                <a:srgbClr val="000000"/>
              </a:solidFill>
              <a:latin typeface="+mn-lt"/>
            </a:rPr>
            <a:t> 119</a:t>
          </a:r>
          <a:r>
            <a:rPr lang="id-ID" sz="1200" dirty="0">
              <a:solidFill>
                <a:srgbClr val="000000"/>
              </a:solidFill>
              <a:latin typeface="+mn-lt"/>
            </a:rPr>
            <a:t> dengan melibatkan masyarakat.</a:t>
          </a:r>
        </a:p>
      </dgm:t>
    </dgm:pt>
    <dgm:pt modelId="{B2CBB940-0571-4511-8EC0-F78D735DD380}" type="parTrans" cxnId="{0662CC38-6181-49C0-9641-E71BE066D9EA}">
      <dgm:prSet/>
      <dgm:spPr/>
      <dgm:t>
        <a:bodyPr/>
        <a:lstStyle/>
        <a:p>
          <a:endParaRPr lang="id-ID" sz="1600">
            <a:latin typeface="+mn-lt"/>
          </a:endParaRPr>
        </a:p>
      </dgm:t>
    </dgm:pt>
    <dgm:pt modelId="{E4BD26BB-6258-4C38-A5B2-D5C3B7C9B7F9}" type="sibTrans" cxnId="{0662CC38-6181-49C0-9641-E71BE066D9EA}">
      <dgm:prSet/>
      <dgm:spPr/>
      <dgm:t>
        <a:bodyPr/>
        <a:lstStyle/>
        <a:p>
          <a:endParaRPr lang="id-ID" sz="1600">
            <a:latin typeface="+mn-lt"/>
          </a:endParaRPr>
        </a:p>
      </dgm:t>
    </dgm:pt>
    <dgm:pt modelId="{858357DA-2AEF-4465-BBAB-F858BC6AA20E}">
      <dgm:prSet phldrT="[Text]" custT="1"/>
      <dgm:spPr>
        <a:solidFill>
          <a:srgbClr val="00B0F0"/>
        </a:solidFill>
      </dgm:spPr>
      <dgm:t>
        <a:bodyPr/>
        <a:lstStyle/>
        <a:p>
          <a:r>
            <a:rPr lang="id-ID" sz="3600" dirty="0">
              <a:solidFill>
                <a:schemeClr val="tx1"/>
              </a:solidFill>
              <a:latin typeface="Arial Rounded MT Bold" panose="020F0704030504030204" pitchFamily="34" charset="0"/>
            </a:rPr>
            <a:t>NCC 119</a:t>
          </a:r>
        </a:p>
      </dgm:t>
    </dgm:pt>
    <dgm:pt modelId="{E3BFDE18-15C3-4BF1-9E9B-CB116AC9ECC7}" type="parTrans" cxnId="{E37125B9-EE4B-46D3-9E1A-C3BD015FE71C}">
      <dgm:prSet/>
      <dgm:spPr/>
      <dgm:t>
        <a:bodyPr/>
        <a:lstStyle/>
        <a:p>
          <a:endParaRPr lang="id-ID" sz="1600">
            <a:latin typeface="+mn-lt"/>
          </a:endParaRPr>
        </a:p>
      </dgm:t>
    </dgm:pt>
    <dgm:pt modelId="{F3DD8748-027A-477E-AB85-0AECF1F3D73B}" type="sibTrans" cxnId="{E37125B9-EE4B-46D3-9E1A-C3BD015FE71C}">
      <dgm:prSet/>
      <dgm:spPr/>
      <dgm:t>
        <a:bodyPr/>
        <a:lstStyle/>
        <a:p>
          <a:endParaRPr lang="id-ID" sz="1600">
            <a:latin typeface="+mn-lt"/>
          </a:endParaRPr>
        </a:p>
      </dgm:t>
    </dgm:pt>
    <dgm:pt modelId="{79EFBB99-5E1A-4864-A447-B0B3712F2C01}">
      <dgm:prSet phldrT="[Text]" custT="1"/>
      <dgm:spPr>
        <a:solidFill>
          <a:srgbClr val="FFC000">
            <a:alpha val="90000"/>
          </a:srgbClr>
        </a:solidFill>
      </dgm:spPr>
      <dgm:t>
        <a:bodyPr/>
        <a:lstStyle/>
        <a:p>
          <a:r>
            <a:rPr lang="id-ID" sz="1200" dirty="0">
              <a:solidFill>
                <a:srgbClr val="000000"/>
              </a:solidFill>
              <a:latin typeface="+mn-lt"/>
            </a:rPr>
            <a:t>pusat panggilan kegawatdaruratan bidang kesehatan dengan nomor kode akses 119 </a:t>
          </a:r>
          <a:r>
            <a:rPr lang="en-US" sz="1200" dirty="0">
              <a:solidFill>
                <a:srgbClr val="000000"/>
              </a:solidFill>
              <a:latin typeface="+mn-lt"/>
            </a:rPr>
            <a:t>yang </a:t>
          </a:r>
          <a:r>
            <a:rPr lang="en-US" sz="1200" dirty="0" err="1">
              <a:solidFill>
                <a:srgbClr val="000000"/>
              </a:solidFill>
              <a:latin typeface="+mn-lt"/>
            </a:rPr>
            <a:t>digunakan</a:t>
          </a:r>
          <a:r>
            <a:rPr lang="en-US" sz="1200" dirty="0">
              <a:solidFill>
                <a:srgbClr val="000000"/>
              </a:solidFill>
              <a:latin typeface="+mn-lt"/>
            </a:rPr>
            <a:t> </a:t>
          </a:r>
          <a:r>
            <a:rPr lang="en-US" sz="1200" dirty="0" err="1">
              <a:solidFill>
                <a:srgbClr val="000000"/>
              </a:solidFill>
              <a:latin typeface="+mn-lt"/>
            </a:rPr>
            <a:t>di</a:t>
          </a:r>
          <a:r>
            <a:rPr lang="en-US" sz="1200" dirty="0">
              <a:solidFill>
                <a:srgbClr val="000000"/>
              </a:solidFill>
              <a:latin typeface="+mn-lt"/>
            </a:rPr>
            <a:t> </a:t>
          </a:r>
          <a:r>
            <a:rPr lang="en-US" sz="1200" dirty="0" err="1">
              <a:solidFill>
                <a:srgbClr val="000000"/>
              </a:solidFill>
              <a:latin typeface="+mn-lt"/>
            </a:rPr>
            <a:t>seluruh</a:t>
          </a:r>
          <a:r>
            <a:rPr lang="en-US" sz="1200" dirty="0">
              <a:solidFill>
                <a:srgbClr val="000000"/>
              </a:solidFill>
              <a:latin typeface="+mn-lt"/>
            </a:rPr>
            <a:t> </a:t>
          </a:r>
          <a:r>
            <a:rPr lang="en-US" sz="1200" dirty="0" err="1">
              <a:solidFill>
                <a:srgbClr val="000000"/>
              </a:solidFill>
              <a:latin typeface="+mn-lt"/>
            </a:rPr>
            <a:t>wilayah</a:t>
          </a:r>
          <a:r>
            <a:rPr lang="en-US" sz="1200" dirty="0">
              <a:solidFill>
                <a:srgbClr val="000000"/>
              </a:solidFill>
              <a:latin typeface="+mn-lt"/>
            </a:rPr>
            <a:t> Indonesia, yang </a:t>
          </a:r>
          <a:r>
            <a:rPr lang="en-US" sz="1200" dirty="0" err="1">
              <a:solidFill>
                <a:srgbClr val="000000"/>
              </a:solidFill>
              <a:latin typeface="+mn-lt"/>
            </a:rPr>
            <a:t>berada</a:t>
          </a:r>
          <a:r>
            <a:rPr lang="en-US" sz="1200" dirty="0">
              <a:solidFill>
                <a:srgbClr val="000000"/>
              </a:solidFill>
              <a:latin typeface="+mn-lt"/>
            </a:rPr>
            <a:t> </a:t>
          </a:r>
          <a:r>
            <a:rPr lang="en-US" sz="1200" dirty="0" err="1">
              <a:solidFill>
                <a:srgbClr val="000000"/>
              </a:solidFill>
              <a:latin typeface="+mn-lt"/>
            </a:rPr>
            <a:t>di</a:t>
          </a:r>
          <a:r>
            <a:rPr lang="en-US" sz="1200" dirty="0">
              <a:solidFill>
                <a:srgbClr val="000000"/>
              </a:solidFill>
              <a:latin typeface="+mn-lt"/>
            </a:rPr>
            <a:t> </a:t>
          </a:r>
          <a:r>
            <a:rPr lang="en-US" sz="1200" dirty="0" err="1">
              <a:solidFill>
                <a:srgbClr val="000000"/>
              </a:solidFill>
              <a:latin typeface="+mn-lt"/>
            </a:rPr>
            <a:t>Kementerian</a:t>
          </a:r>
          <a:r>
            <a:rPr lang="en-US" sz="1200" dirty="0">
              <a:solidFill>
                <a:srgbClr val="000000"/>
              </a:solidFill>
              <a:latin typeface="+mn-lt"/>
            </a:rPr>
            <a:t> </a:t>
          </a:r>
          <a:r>
            <a:rPr lang="en-US" sz="1200" dirty="0" err="1">
              <a:solidFill>
                <a:srgbClr val="000000"/>
              </a:solidFill>
              <a:latin typeface="+mn-lt"/>
            </a:rPr>
            <a:t>Kesehatan</a:t>
          </a:r>
          <a:endParaRPr lang="id-ID" sz="1200" dirty="0">
            <a:solidFill>
              <a:srgbClr val="000000"/>
            </a:solidFill>
            <a:latin typeface="+mn-lt"/>
          </a:endParaRPr>
        </a:p>
      </dgm:t>
    </dgm:pt>
    <dgm:pt modelId="{DB9DFB19-B94A-4195-9F0A-CA3951CB7098}" type="parTrans" cxnId="{A1AB21D7-575D-445F-A036-4E8F17F7D58B}">
      <dgm:prSet/>
      <dgm:spPr/>
      <dgm:t>
        <a:bodyPr/>
        <a:lstStyle/>
        <a:p>
          <a:endParaRPr lang="id-ID" sz="1600">
            <a:latin typeface="+mn-lt"/>
          </a:endParaRPr>
        </a:p>
      </dgm:t>
    </dgm:pt>
    <dgm:pt modelId="{7210BB60-FE2A-4D61-B7ED-A9E2B93D2036}" type="sibTrans" cxnId="{A1AB21D7-575D-445F-A036-4E8F17F7D58B}">
      <dgm:prSet/>
      <dgm:spPr/>
      <dgm:t>
        <a:bodyPr/>
        <a:lstStyle/>
        <a:p>
          <a:endParaRPr lang="id-ID" sz="1600">
            <a:latin typeface="+mn-lt"/>
          </a:endParaRPr>
        </a:p>
      </dgm:t>
    </dgm:pt>
    <dgm:pt modelId="{905229DE-E633-4D04-AC42-E65FA5CB5119}">
      <dgm:prSet phldrT="[Text]" custT="1"/>
      <dgm:spPr>
        <a:solidFill>
          <a:srgbClr val="7D7DD5"/>
        </a:solidFill>
      </dgm:spPr>
      <dgm:t>
        <a:bodyPr/>
        <a:lstStyle/>
        <a:p>
          <a:r>
            <a:rPr lang="id-ID" sz="3600" dirty="0">
              <a:solidFill>
                <a:schemeClr val="tx1"/>
              </a:solidFill>
              <a:latin typeface="Arial Rounded MT Bold" panose="020F0704030504030204" pitchFamily="34" charset="0"/>
            </a:rPr>
            <a:t>PSC 119</a:t>
          </a:r>
        </a:p>
      </dgm:t>
    </dgm:pt>
    <dgm:pt modelId="{E223C4D9-B013-463F-9B15-CF5899A7DF74}" type="parTrans" cxnId="{1585145B-7710-48B6-94FB-1DF2C54DE9C3}">
      <dgm:prSet/>
      <dgm:spPr/>
      <dgm:t>
        <a:bodyPr/>
        <a:lstStyle/>
        <a:p>
          <a:endParaRPr lang="id-ID" sz="1600">
            <a:latin typeface="+mn-lt"/>
          </a:endParaRPr>
        </a:p>
      </dgm:t>
    </dgm:pt>
    <dgm:pt modelId="{FF5E4B46-298E-49BE-BE79-A55BD4B16FF9}" type="sibTrans" cxnId="{1585145B-7710-48B6-94FB-1DF2C54DE9C3}">
      <dgm:prSet/>
      <dgm:spPr/>
      <dgm:t>
        <a:bodyPr/>
        <a:lstStyle/>
        <a:p>
          <a:endParaRPr lang="id-ID" sz="1600">
            <a:latin typeface="+mn-lt"/>
          </a:endParaRPr>
        </a:p>
      </dgm:t>
    </dgm:pt>
    <dgm:pt modelId="{0D2C0A76-12A4-4B42-8A83-7E438FA0B7B6}">
      <dgm:prSet phldrT="[Text]" custT="1"/>
      <dgm:spPr>
        <a:solidFill>
          <a:schemeClr val="accent1">
            <a:lumMod val="75000"/>
            <a:alpha val="90000"/>
          </a:schemeClr>
        </a:solidFill>
      </dgm:spPr>
      <dgm:t>
        <a:bodyPr/>
        <a:lstStyle/>
        <a:p>
          <a:r>
            <a:rPr lang="id-ID" sz="1200" dirty="0">
              <a:solidFill>
                <a:schemeClr val="bg1"/>
              </a:solidFill>
              <a:latin typeface="+mn-lt"/>
            </a:rPr>
            <a:t>pusat pelayanan yang menjamin kebutuhan masyarakat dalam hal-hal yang berhubungan dengan kegawatdaruratan</a:t>
          </a:r>
          <a:r>
            <a:rPr lang="en-US" sz="1200" dirty="0">
              <a:solidFill>
                <a:schemeClr val="bg1"/>
              </a:solidFill>
              <a:latin typeface="+mn-lt"/>
            </a:rPr>
            <a:t> yang </a:t>
          </a:r>
          <a:r>
            <a:rPr lang="en-US" sz="1200" dirty="0" err="1">
              <a:solidFill>
                <a:schemeClr val="bg1"/>
              </a:solidFill>
              <a:latin typeface="+mn-lt"/>
            </a:rPr>
            <a:t>berada</a:t>
          </a:r>
          <a:r>
            <a:rPr lang="en-US" sz="1200" dirty="0">
              <a:solidFill>
                <a:schemeClr val="bg1"/>
              </a:solidFill>
              <a:latin typeface="+mn-lt"/>
            </a:rPr>
            <a:t> </a:t>
          </a:r>
          <a:r>
            <a:rPr lang="en-US" sz="1200" dirty="0" err="1">
              <a:solidFill>
                <a:schemeClr val="bg1"/>
              </a:solidFill>
              <a:latin typeface="+mn-lt"/>
            </a:rPr>
            <a:t>di</a:t>
          </a:r>
          <a:r>
            <a:rPr lang="en-US" sz="1200" dirty="0">
              <a:solidFill>
                <a:schemeClr val="bg1"/>
              </a:solidFill>
              <a:latin typeface="+mn-lt"/>
            </a:rPr>
            <a:t> </a:t>
          </a:r>
          <a:r>
            <a:rPr lang="en-US" sz="1200" dirty="0" err="1">
              <a:solidFill>
                <a:schemeClr val="bg1"/>
              </a:solidFill>
              <a:latin typeface="+mn-lt"/>
            </a:rPr>
            <a:t>kabupaten</a:t>
          </a:r>
          <a:r>
            <a:rPr lang="en-US" sz="1200" dirty="0">
              <a:solidFill>
                <a:schemeClr val="bg1"/>
              </a:solidFill>
              <a:latin typeface="+mn-lt"/>
            </a:rPr>
            <a:t>/</a:t>
          </a:r>
          <a:r>
            <a:rPr lang="en-US" sz="1200" dirty="0" err="1">
              <a:solidFill>
                <a:schemeClr val="bg1"/>
              </a:solidFill>
              <a:latin typeface="+mn-lt"/>
            </a:rPr>
            <a:t>kota</a:t>
          </a:r>
          <a:r>
            <a:rPr lang="en-US" sz="1200" dirty="0">
              <a:solidFill>
                <a:schemeClr val="bg1"/>
              </a:solidFill>
              <a:latin typeface="+mn-lt"/>
            </a:rPr>
            <a:t> yang m</a:t>
          </a:r>
          <a:r>
            <a:rPr lang="id-ID" sz="1200" dirty="0">
              <a:solidFill>
                <a:schemeClr val="bg1"/>
              </a:solidFill>
              <a:latin typeface="+mn-lt"/>
            </a:rPr>
            <a:t>erupakan ujung tombak pelayanan untuk mendapatkan respon cepat</a:t>
          </a:r>
        </a:p>
      </dgm:t>
    </dgm:pt>
    <dgm:pt modelId="{FF9B5EF4-BA14-4AEA-83AE-2C79084A9372}" type="parTrans" cxnId="{4729DE09-1DC2-4C37-B656-72B31009BF91}">
      <dgm:prSet/>
      <dgm:spPr/>
      <dgm:t>
        <a:bodyPr/>
        <a:lstStyle/>
        <a:p>
          <a:endParaRPr lang="id-ID" sz="1600">
            <a:latin typeface="+mn-lt"/>
          </a:endParaRPr>
        </a:p>
      </dgm:t>
    </dgm:pt>
    <dgm:pt modelId="{2A544972-F8F9-4FAE-8E36-B65200C38F27}" type="sibTrans" cxnId="{4729DE09-1DC2-4C37-B656-72B31009BF91}">
      <dgm:prSet/>
      <dgm:spPr/>
      <dgm:t>
        <a:bodyPr/>
        <a:lstStyle/>
        <a:p>
          <a:endParaRPr lang="id-ID" sz="1600">
            <a:latin typeface="+mn-lt"/>
          </a:endParaRPr>
        </a:p>
      </dgm:t>
    </dgm:pt>
    <dgm:pt modelId="{D8A34131-2AFE-42D1-8E9F-676D3106A016}" type="pres">
      <dgm:prSet presAssocID="{B40F2555-C85A-4DCE-8FE4-86B40D0F0C48}" presName="Name0" presStyleCnt="0">
        <dgm:presLayoutVars>
          <dgm:dir/>
          <dgm:animLvl val="lvl"/>
          <dgm:resizeHandles val="exact"/>
        </dgm:presLayoutVars>
      </dgm:prSet>
      <dgm:spPr/>
      <dgm:t>
        <a:bodyPr/>
        <a:lstStyle/>
        <a:p>
          <a:endParaRPr lang="id-ID"/>
        </a:p>
      </dgm:t>
    </dgm:pt>
    <dgm:pt modelId="{C3A63AAF-DB8B-4F85-9233-90C11915D2DB}" type="pres">
      <dgm:prSet presAssocID="{80C9FBAA-229B-41A0-9086-C442F41C955C}" presName="linNode" presStyleCnt="0"/>
      <dgm:spPr/>
    </dgm:pt>
    <dgm:pt modelId="{F082CFF5-8274-4403-A923-A10BB069A12F}" type="pres">
      <dgm:prSet presAssocID="{80C9FBAA-229B-41A0-9086-C442F41C955C}" presName="parentText" presStyleLbl="node1" presStyleIdx="0" presStyleCnt="3">
        <dgm:presLayoutVars>
          <dgm:chMax val="1"/>
          <dgm:bulletEnabled val="1"/>
        </dgm:presLayoutVars>
      </dgm:prSet>
      <dgm:spPr/>
      <dgm:t>
        <a:bodyPr/>
        <a:lstStyle/>
        <a:p>
          <a:endParaRPr lang="id-ID"/>
        </a:p>
      </dgm:t>
    </dgm:pt>
    <dgm:pt modelId="{FFA070A0-9B48-4BBE-AB32-46AF1694F607}" type="pres">
      <dgm:prSet presAssocID="{80C9FBAA-229B-41A0-9086-C442F41C955C}" presName="descendantText" presStyleLbl="alignAccFollowNode1" presStyleIdx="0" presStyleCnt="3" custScaleY="135932">
        <dgm:presLayoutVars>
          <dgm:bulletEnabled val="1"/>
        </dgm:presLayoutVars>
      </dgm:prSet>
      <dgm:spPr/>
      <dgm:t>
        <a:bodyPr/>
        <a:lstStyle/>
        <a:p>
          <a:endParaRPr lang="id-ID"/>
        </a:p>
      </dgm:t>
    </dgm:pt>
    <dgm:pt modelId="{6FC6C9B5-9766-4785-A98C-9151E37E9754}" type="pres">
      <dgm:prSet presAssocID="{AA777764-6A1A-425A-AC78-7FBDCB4CE212}" presName="sp" presStyleCnt="0"/>
      <dgm:spPr/>
    </dgm:pt>
    <dgm:pt modelId="{DC77B457-2EA0-42F7-BFCB-BEA6D8CDE22C}" type="pres">
      <dgm:prSet presAssocID="{858357DA-2AEF-4465-BBAB-F858BC6AA20E}" presName="linNode" presStyleCnt="0"/>
      <dgm:spPr/>
    </dgm:pt>
    <dgm:pt modelId="{321E0F34-40FC-482C-877F-E42981CBFB13}" type="pres">
      <dgm:prSet presAssocID="{858357DA-2AEF-4465-BBAB-F858BC6AA20E}" presName="parentText" presStyleLbl="node1" presStyleIdx="1" presStyleCnt="3">
        <dgm:presLayoutVars>
          <dgm:chMax val="1"/>
          <dgm:bulletEnabled val="1"/>
        </dgm:presLayoutVars>
      </dgm:prSet>
      <dgm:spPr/>
      <dgm:t>
        <a:bodyPr/>
        <a:lstStyle/>
        <a:p>
          <a:endParaRPr lang="id-ID"/>
        </a:p>
      </dgm:t>
    </dgm:pt>
    <dgm:pt modelId="{C26103AF-EA1A-4DEB-9206-6BCFE45979AD}" type="pres">
      <dgm:prSet presAssocID="{858357DA-2AEF-4465-BBAB-F858BC6AA20E}" presName="descendantText" presStyleLbl="alignAccFollowNode1" presStyleIdx="1" presStyleCnt="3" custScaleY="135435">
        <dgm:presLayoutVars>
          <dgm:bulletEnabled val="1"/>
        </dgm:presLayoutVars>
      </dgm:prSet>
      <dgm:spPr/>
      <dgm:t>
        <a:bodyPr/>
        <a:lstStyle/>
        <a:p>
          <a:endParaRPr lang="id-ID"/>
        </a:p>
      </dgm:t>
    </dgm:pt>
    <dgm:pt modelId="{E7A91CF6-E1D8-4FC5-B96E-0E0B2000CC5F}" type="pres">
      <dgm:prSet presAssocID="{F3DD8748-027A-477E-AB85-0AECF1F3D73B}" presName="sp" presStyleCnt="0"/>
      <dgm:spPr/>
    </dgm:pt>
    <dgm:pt modelId="{B3E00FBA-4FE5-4DE3-833E-E435EC89FA2A}" type="pres">
      <dgm:prSet presAssocID="{905229DE-E633-4D04-AC42-E65FA5CB5119}" presName="linNode" presStyleCnt="0"/>
      <dgm:spPr/>
    </dgm:pt>
    <dgm:pt modelId="{610EFC32-5FCD-42AF-B12E-02B2BA319074}" type="pres">
      <dgm:prSet presAssocID="{905229DE-E633-4D04-AC42-E65FA5CB5119}" presName="parentText" presStyleLbl="node1" presStyleIdx="2" presStyleCnt="3">
        <dgm:presLayoutVars>
          <dgm:chMax val="1"/>
          <dgm:bulletEnabled val="1"/>
        </dgm:presLayoutVars>
      </dgm:prSet>
      <dgm:spPr/>
      <dgm:t>
        <a:bodyPr/>
        <a:lstStyle/>
        <a:p>
          <a:endParaRPr lang="id-ID"/>
        </a:p>
      </dgm:t>
    </dgm:pt>
    <dgm:pt modelId="{553ADA27-E6B9-46D0-8573-633E82D845CA}" type="pres">
      <dgm:prSet presAssocID="{905229DE-E633-4D04-AC42-E65FA5CB5119}" presName="descendantText" presStyleLbl="alignAccFollowNode1" presStyleIdx="2" presStyleCnt="3" custScaleY="146846">
        <dgm:presLayoutVars>
          <dgm:bulletEnabled val="1"/>
        </dgm:presLayoutVars>
      </dgm:prSet>
      <dgm:spPr/>
      <dgm:t>
        <a:bodyPr/>
        <a:lstStyle/>
        <a:p>
          <a:endParaRPr lang="id-ID"/>
        </a:p>
      </dgm:t>
    </dgm:pt>
  </dgm:ptLst>
  <dgm:cxnLst>
    <dgm:cxn modelId="{641CA8E1-ABE0-4184-A639-583A81F4359E}" srcId="{B40F2555-C85A-4DCE-8FE4-86B40D0F0C48}" destId="{80C9FBAA-229B-41A0-9086-C442F41C955C}" srcOrd="0" destOrd="0" parTransId="{F2AA0A45-45BA-4BAD-8759-CBD97F8CE1B0}" sibTransId="{AA777764-6A1A-425A-AC78-7FBDCB4CE212}"/>
    <dgm:cxn modelId="{C745163C-F50C-47D6-A2B9-139696A33536}" type="presOf" srcId="{B40F2555-C85A-4DCE-8FE4-86B40D0F0C48}" destId="{D8A34131-2AFE-42D1-8E9F-676D3106A016}" srcOrd="0" destOrd="0" presId="urn:microsoft.com/office/officeart/2005/8/layout/vList5"/>
    <dgm:cxn modelId="{1585145B-7710-48B6-94FB-1DF2C54DE9C3}" srcId="{B40F2555-C85A-4DCE-8FE4-86B40D0F0C48}" destId="{905229DE-E633-4D04-AC42-E65FA5CB5119}" srcOrd="2" destOrd="0" parTransId="{E223C4D9-B013-463F-9B15-CF5899A7DF74}" sibTransId="{FF5E4B46-298E-49BE-BE79-A55BD4B16FF9}"/>
    <dgm:cxn modelId="{145E6376-C72C-442E-AE2A-BFFE4AC6FF17}" type="presOf" srcId="{79EFBB99-5E1A-4864-A447-B0B3712F2C01}" destId="{C26103AF-EA1A-4DEB-9206-6BCFE45979AD}" srcOrd="0" destOrd="0" presId="urn:microsoft.com/office/officeart/2005/8/layout/vList5"/>
    <dgm:cxn modelId="{CD1F360B-A769-4271-A6B7-F717A4304F9A}" type="presOf" srcId="{0D2C0A76-12A4-4B42-8A83-7E438FA0B7B6}" destId="{553ADA27-E6B9-46D0-8573-633E82D845CA}" srcOrd="0" destOrd="0" presId="urn:microsoft.com/office/officeart/2005/8/layout/vList5"/>
    <dgm:cxn modelId="{9FB1BA76-2664-4E08-A09B-F8ABD377421B}" type="presOf" srcId="{858357DA-2AEF-4465-BBAB-F858BC6AA20E}" destId="{321E0F34-40FC-482C-877F-E42981CBFB13}" srcOrd="0" destOrd="0" presId="urn:microsoft.com/office/officeart/2005/8/layout/vList5"/>
    <dgm:cxn modelId="{0662CC38-6181-49C0-9641-E71BE066D9EA}" srcId="{80C9FBAA-229B-41A0-9086-C442F41C955C}" destId="{93AB55BE-CCF9-417E-AC7F-1B4A9B10CFA1}" srcOrd="0" destOrd="0" parTransId="{B2CBB940-0571-4511-8EC0-F78D735DD380}" sibTransId="{E4BD26BB-6258-4C38-A5B2-D5C3B7C9B7F9}"/>
    <dgm:cxn modelId="{E37125B9-EE4B-46D3-9E1A-C3BD015FE71C}" srcId="{B40F2555-C85A-4DCE-8FE4-86B40D0F0C48}" destId="{858357DA-2AEF-4465-BBAB-F858BC6AA20E}" srcOrd="1" destOrd="0" parTransId="{E3BFDE18-15C3-4BF1-9E9B-CB116AC9ECC7}" sibTransId="{F3DD8748-027A-477E-AB85-0AECF1F3D73B}"/>
    <dgm:cxn modelId="{A1AB21D7-575D-445F-A036-4E8F17F7D58B}" srcId="{858357DA-2AEF-4465-BBAB-F858BC6AA20E}" destId="{79EFBB99-5E1A-4864-A447-B0B3712F2C01}" srcOrd="0" destOrd="0" parTransId="{DB9DFB19-B94A-4195-9F0A-CA3951CB7098}" sibTransId="{7210BB60-FE2A-4D61-B7ED-A9E2B93D2036}"/>
    <dgm:cxn modelId="{4729DE09-1DC2-4C37-B656-72B31009BF91}" srcId="{905229DE-E633-4D04-AC42-E65FA5CB5119}" destId="{0D2C0A76-12A4-4B42-8A83-7E438FA0B7B6}" srcOrd="0" destOrd="0" parTransId="{FF9B5EF4-BA14-4AEA-83AE-2C79084A9372}" sibTransId="{2A544972-F8F9-4FAE-8E36-B65200C38F27}"/>
    <dgm:cxn modelId="{08552071-E2F1-496F-AC88-00386C790939}" type="presOf" srcId="{80C9FBAA-229B-41A0-9086-C442F41C955C}" destId="{F082CFF5-8274-4403-A923-A10BB069A12F}" srcOrd="0" destOrd="0" presId="urn:microsoft.com/office/officeart/2005/8/layout/vList5"/>
    <dgm:cxn modelId="{790D6DF2-0F55-46F0-895C-B82855CF681F}" type="presOf" srcId="{905229DE-E633-4D04-AC42-E65FA5CB5119}" destId="{610EFC32-5FCD-42AF-B12E-02B2BA319074}" srcOrd="0" destOrd="0" presId="urn:microsoft.com/office/officeart/2005/8/layout/vList5"/>
    <dgm:cxn modelId="{81CABDE2-49BB-42BD-AD9E-5FD193B77884}" type="presOf" srcId="{93AB55BE-CCF9-417E-AC7F-1B4A9B10CFA1}" destId="{FFA070A0-9B48-4BBE-AB32-46AF1694F607}" srcOrd="0" destOrd="0" presId="urn:microsoft.com/office/officeart/2005/8/layout/vList5"/>
    <dgm:cxn modelId="{2A4DD3D5-4EB8-47E3-8ACF-628AAACD1576}" type="presParOf" srcId="{D8A34131-2AFE-42D1-8E9F-676D3106A016}" destId="{C3A63AAF-DB8B-4F85-9233-90C11915D2DB}" srcOrd="0" destOrd="0" presId="urn:microsoft.com/office/officeart/2005/8/layout/vList5"/>
    <dgm:cxn modelId="{1A47AB9D-A098-43CA-B2FB-BE5FAEFB01BA}" type="presParOf" srcId="{C3A63AAF-DB8B-4F85-9233-90C11915D2DB}" destId="{F082CFF5-8274-4403-A923-A10BB069A12F}" srcOrd="0" destOrd="0" presId="urn:microsoft.com/office/officeart/2005/8/layout/vList5"/>
    <dgm:cxn modelId="{F9C9B945-3DF8-4525-BF37-F72D4CAE955F}" type="presParOf" srcId="{C3A63AAF-DB8B-4F85-9233-90C11915D2DB}" destId="{FFA070A0-9B48-4BBE-AB32-46AF1694F607}" srcOrd="1" destOrd="0" presId="urn:microsoft.com/office/officeart/2005/8/layout/vList5"/>
    <dgm:cxn modelId="{377F3170-74FE-461A-A0FE-AB54E0A33CC0}" type="presParOf" srcId="{D8A34131-2AFE-42D1-8E9F-676D3106A016}" destId="{6FC6C9B5-9766-4785-A98C-9151E37E9754}" srcOrd="1" destOrd="0" presId="urn:microsoft.com/office/officeart/2005/8/layout/vList5"/>
    <dgm:cxn modelId="{793F347E-22A8-4461-8022-3277DCA0F6AA}" type="presParOf" srcId="{D8A34131-2AFE-42D1-8E9F-676D3106A016}" destId="{DC77B457-2EA0-42F7-BFCB-BEA6D8CDE22C}" srcOrd="2" destOrd="0" presId="urn:microsoft.com/office/officeart/2005/8/layout/vList5"/>
    <dgm:cxn modelId="{9D13593D-5E0C-45AE-B893-E4A8711AF46E}" type="presParOf" srcId="{DC77B457-2EA0-42F7-BFCB-BEA6D8CDE22C}" destId="{321E0F34-40FC-482C-877F-E42981CBFB13}" srcOrd="0" destOrd="0" presId="urn:microsoft.com/office/officeart/2005/8/layout/vList5"/>
    <dgm:cxn modelId="{DB14E898-7302-44E3-9F09-858C618A65AE}" type="presParOf" srcId="{DC77B457-2EA0-42F7-BFCB-BEA6D8CDE22C}" destId="{C26103AF-EA1A-4DEB-9206-6BCFE45979AD}" srcOrd="1" destOrd="0" presId="urn:microsoft.com/office/officeart/2005/8/layout/vList5"/>
    <dgm:cxn modelId="{13D7277B-EB3A-4778-822C-728BF75E9BC5}" type="presParOf" srcId="{D8A34131-2AFE-42D1-8E9F-676D3106A016}" destId="{E7A91CF6-E1D8-4FC5-B96E-0E0B2000CC5F}" srcOrd="3" destOrd="0" presId="urn:microsoft.com/office/officeart/2005/8/layout/vList5"/>
    <dgm:cxn modelId="{E04D0CB4-360D-4992-B41D-F3F82C2DB79C}" type="presParOf" srcId="{D8A34131-2AFE-42D1-8E9F-676D3106A016}" destId="{B3E00FBA-4FE5-4DE3-833E-E435EC89FA2A}" srcOrd="4" destOrd="0" presId="urn:microsoft.com/office/officeart/2005/8/layout/vList5"/>
    <dgm:cxn modelId="{83CF44E1-9B6E-4583-AEC1-5116763DEE0B}" type="presParOf" srcId="{B3E00FBA-4FE5-4DE3-833E-E435EC89FA2A}" destId="{610EFC32-5FCD-42AF-B12E-02B2BA319074}" srcOrd="0" destOrd="0" presId="urn:microsoft.com/office/officeart/2005/8/layout/vList5"/>
    <dgm:cxn modelId="{F6A238C1-D628-404A-A526-139A78F5193A}" type="presParOf" srcId="{B3E00FBA-4FE5-4DE3-833E-E435EC89FA2A}" destId="{553ADA27-E6B9-46D0-8573-633E82D845CA}" srcOrd="1" destOrd="0" presId="urn:microsoft.com/office/officeart/2005/8/layout/vList5"/>
  </dgm:cxnLst>
  <dgm:bg>
    <a:solidFill>
      <a:srgbClr val="ADADE5"/>
    </a:solidFill>
  </dgm:bg>
  <dgm:whole/>
</dgm:dataModel>
</file>

<file path=ppt/diagrams/data2.xml><?xml version="1.0" encoding="utf-8"?>
<dgm:dataModel xmlns:dgm="http://schemas.openxmlformats.org/drawingml/2006/diagram" xmlns:a="http://schemas.openxmlformats.org/drawingml/2006/main">
  <dgm:ptLst>
    <dgm:pt modelId="{9F139224-9679-49CF-8788-E560DDD6104D}" type="doc">
      <dgm:prSet loTypeId="urn:microsoft.com/office/officeart/2005/8/layout/arrow2#3" loCatId="process" qsTypeId="urn:microsoft.com/office/officeart/2005/8/quickstyle/simple1#10" qsCatId="simple" csTypeId="urn:microsoft.com/office/officeart/2005/8/colors/colorful1#1" csCatId="colorful" phldr="1"/>
      <dgm:spPr/>
    </dgm:pt>
    <dgm:pt modelId="{3301BB72-A990-48AE-9175-3A7267667B4D}">
      <dgm:prSet phldrT="[Text]" custT="1"/>
      <dgm:spPr/>
      <dgm:t>
        <a:bodyPr/>
        <a:lstStyle/>
        <a:p>
          <a:r>
            <a:rPr lang="en-US" sz="1800" b="1" dirty="0"/>
            <a:t>2015</a:t>
          </a:r>
        </a:p>
      </dgm:t>
    </dgm:pt>
    <dgm:pt modelId="{FE6427B5-AF1D-409D-B934-84366540BB47}" type="parTrans" cxnId="{8D66029D-7D6A-4C82-9837-EC5948727901}">
      <dgm:prSet/>
      <dgm:spPr/>
      <dgm:t>
        <a:bodyPr/>
        <a:lstStyle/>
        <a:p>
          <a:endParaRPr lang="en-US" b="1"/>
        </a:p>
      </dgm:t>
    </dgm:pt>
    <dgm:pt modelId="{488727BC-DD0C-4A53-B896-70AB93A12591}" type="sibTrans" cxnId="{8D66029D-7D6A-4C82-9837-EC5948727901}">
      <dgm:prSet/>
      <dgm:spPr/>
      <dgm:t>
        <a:bodyPr/>
        <a:lstStyle/>
        <a:p>
          <a:endParaRPr lang="en-US" b="1"/>
        </a:p>
      </dgm:t>
    </dgm:pt>
    <dgm:pt modelId="{9018BEB2-EC53-4018-B544-C2458F88CC30}">
      <dgm:prSet phldrT="[Text]" custT="1"/>
      <dgm:spPr/>
      <dgm:t>
        <a:bodyPr/>
        <a:lstStyle/>
        <a:p>
          <a:r>
            <a:rPr lang="en-US" sz="1800" b="1" dirty="0"/>
            <a:t>2017</a:t>
          </a:r>
        </a:p>
      </dgm:t>
    </dgm:pt>
    <dgm:pt modelId="{BC00F910-A4E1-449D-8C0F-9D63D752B295}" type="parTrans" cxnId="{D443ACB6-47B4-4FFD-A0E2-15B5CBE1D00E}">
      <dgm:prSet/>
      <dgm:spPr/>
      <dgm:t>
        <a:bodyPr/>
        <a:lstStyle/>
        <a:p>
          <a:endParaRPr lang="en-US" b="1"/>
        </a:p>
      </dgm:t>
    </dgm:pt>
    <dgm:pt modelId="{9B17CF8D-3F15-4AEA-9883-06A9D9259B5E}" type="sibTrans" cxnId="{D443ACB6-47B4-4FFD-A0E2-15B5CBE1D00E}">
      <dgm:prSet/>
      <dgm:spPr/>
      <dgm:t>
        <a:bodyPr/>
        <a:lstStyle/>
        <a:p>
          <a:endParaRPr lang="en-US" b="1"/>
        </a:p>
      </dgm:t>
    </dgm:pt>
    <dgm:pt modelId="{DD05108F-FF6F-4DC0-8672-B8687901F4C3}">
      <dgm:prSet phldrT="[Text]" custT="1"/>
      <dgm:spPr/>
      <dgm:t>
        <a:bodyPr/>
        <a:lstStyle/>
        <a:p>
          <a:r>
            <a:rPr lang="en-US" sz="1800" b="1" dirty="0"/>
            <a:t>2019</a:t>
          </a:r>
        </a:p>
      </dgm:t>
    </dgm:pt>
    <dgm:pt modelId="{B9873931-1EA1-4E6F-BB48-E673C1FE3E15}" type="parTrans" cxnId="{4588E65B-C11D-4E1E-AD2F-669FCB21D187}">
      <dgm:prSet/>
      <dgm:spPr/>
      <dgm:t>
        <a:bodyPr/>
        <a:lstStyle/>
        <a:p>
          <a:endParaRPr lang="en-US" b="1"/>
        </a:p>
      </dgm:t>
    </dgm:pt>
    <dgm:pt modelId="{98183CF2-3EE5-4E8C-94BF-EDA26331E925}" type="sibTrans" cxnId="{4588E65B-C11D-4E1E-AD2F-669FCB21D187}">
      <dgm:prSet/>
      <dgm:spPr/>
      <dgm:t>
        <a:bodyPr/>
        <a:lstStyle/>
        <a:p>
          <a:endParaRPr lang="en-US" b="1"/>
        </a:p>
      </dgm:t>
    </dgm:pt>
    <dgm:pt modelId="{A73D05B0-2CA9-491C-B390-4E7E60013731}">
      <dgm:prSet phldrT="[Text]" custT="1"/>
      <dgm:spPr/>
      <dgm:t>
        <a:bodyPr/>
        <a:lstStyle/>
        <a:p>
          <a:r>
            <a:rPr lang="en-US" sz="1800" b="1" dirty="0"/>
            <a:t>2018</a:t>
          </a:r>
        </a:p>
      </dgm:t>
    </dgm:pt>
    <dgm:pt modelId="{7E29635B-DB3A-4E8B-95EA-DB2E671BBD3B}" type="parTrans" cxnId="{75DD4CAE-0160-49C8-BE73-9EEAC4DB2641}">
      <dgm:prSet/>
      <dgm:spPr/>
      <dgm:t>
        <a:bodyPr/>
        <a:lstStyle/>
        <a:p>
          <a:endParaRPr lang="en-US" b="1"/>
        </a:p>
      </dgm:t>
    </dgm:pt>
    <dgm:pt modelId="{C1B822BC-7579-41CA-B318-9C16ED8B1383}" type="sibTrans" cxnId="{75DD4CAE-0160-49C8-BE73-9EEAC4DB2641}">
      <dgm:prSet/>
      <dgm:spPr/>
      <dgm:t>
        <a:bodyPr/>
        <a:lstStyle/>
        <a:p>
          <a:endParaRPr lang="en-US" b="1"/>
        </a:p>
      </dgm:t>
    </dgm:pt>
    <dgm:pt modelId="{E97AD055-5388-4CB5-929E-4FEC4D0E26D8}">
      <dgm:prSet phldrT="[Text]" custT="1"/>
      <dgm:spPr/>
      <dgm:t>
        <a:bodyPr/>
        <a:lstStyle/>
        <a:p>
          <a:r>
            <a:rPr lang="en-US" sz="1800" b="1" dirty="0"/>
            <a:t>2016</a:t>
          </a:r>
        </a:p>
      </dgm:t>
    </dgm:pt>
    <dgm:pt modelId="{2602164E-ACE1-481B-8CC0-82DE064E6022}" type="sibTrans" cxnId="{036E9CCE-BFF3-423D-8E20-33523B25C909}">
      <dgm:prSet/>
      <dgm:spPr/>
      <dgm:t>
        <a:bodyPr/>
        <a:lstStyle/>
        <a:p>
          <a:endParaRPr lang="en-US" b="1"/>
        </a:p>
      </dgm:t>
    </dgm:pt>
    <dgm:pt modelId="{DCC74E86-D19F-44C5-BF48-BCAD7D96BBA7}" type="parTrans" cxnId="{036E9CCE-BFF3-423D-8E20-33523B25C909}">
      <dgm:prSet/>
      <dgm:spPr/>
      <dgm:t>
        <a:bodyPr/>
        <a:lstStyle/>
        <a:p>
          <a:endParaRPr lang="en-US" b="1"/>
        </a:p>
      </dgm:t>
    </dgm:pt>
    <dgm:pt modelId="{B3A70214-8678-4336-9136-E09E2D497415}" type="pres">
      <dgm:prSet presAssocID="{9F139224-9679-49CF-8788-E560DDD6104D}" presName="arrowDiagram" presStyleCnt="0">
        <dgm:presLayoutVars>
          <dgm:chMax val="5"/>
          <dgm:dir/>
          <dgm:resizeHandles val="exact"/>
        </dgm:presLayoutVars>
      </dgm:prSet>
      <dgm:spPr/>
    </dgm:pt>
    <dgm:pt modelId="{1605C8B2-AFEA-4672-A940-5A0FAF4C2CE1}" type="pres">
      <dgm:prSet presAssocID="{9F139224-9679-49CF-8788-E560DDD6104D}" presName="arrow" presStyleLbl="bgShp" presStyleIdx="0" presStyleCnt="1" custLinFactNeighborX="138" custLinFactNeighborY="-345">
        <dgm:style>
          <a:lnRef idx="1">
            <a:schemeClr val="accent2"/>
          </a:lnRef>
          <a:fillRef idx="2">
            <a:schemeClr val="accent2"/>
          </a:fillRef>
          <a:effectRef idx="1">
            <a:schemeClr val="accent2"/>
          </a:effectRef>
          <a:fontRef idx="minor">
            <a:schemeClr val="dk1"/>
          </a:fontRef>
        </dgm:style>
      </dgm:prSet>
      <dgm:spPr/>
    </dgm:pt>
    <dgm:pt modelId="{57576E8D-BD2E-4384-BCD0-A4778CA56E06}" type="pres">
      <dgm:prSet presAssocID="{9F139224-9679-49CF-8788-E560DDD6104D}" presName="arrowDiagram5" presStyleCnt="0"/>
      <dgm:spPr/>
    </dgm:pt>
    <dgm:pt modelId="{AF004AF4-6844-4220-81DA-2253DF094862}" type="pres">
      <dgm:prSet presAssocID="{3301BB72-A990-48AE-9175-3A7267667B4D}" presName="bullet5a" presStyleLbl="node1" presStyleIdx="0" presStyleCnt="5"/>
      <dgm:spPr/>
    </dgm:pt>
    <dgm:pt modelId="{29B7B2D5-E8FE-491C-8633-95185D67FC51}" type="pres">
      <dgm:prSet presAssocID="{3301BB72-A990-48AE-9175-3A7267667B4D}" presName="textBox5a" presStyleLbl="revTx" presStyleIdx="0" presStyleCnt="5" custScaleY="24699" custLinFactNeighborX="-7403" custLinFactNeighborY="-66203">
        <dgm:presLayoutVars>
          <dgm:bulletEnabled val="1"/>
        </dgm:presLayoutVars>
      </dgm:prSet>
      <dgm:spPr/>
      <dgm:t>
        <a:bodyPr/>
        <a:lstStyle/>
        <a:p>
          <a:endParaRPr lang="id-ID"/>
        </a:p>
      </dgm:t>
    </dgm:pt>
    <dgm:pt modelId="{30548B06-E855-475F-BAEE-41AED633D23B}" type="pres">
      <dgm:prSet presAssocID="{E97AD055-5388-4CB5-929E-4FEC4D0E26D8}" presName="bullet5b" presStyleLbl="node1" presStyleIdx="1" presStyleCnt="5"/>
      <dgm:spPr/>
    </dgm:pt>
    <dgm:pt modelId="{6EACD38F-B915-4F2E-B95E-D08DAB451C1E}" type="pres">
      <dgm:prSet presAssocID="{E97AD055-5388-4CB5-929E-4FEC4D0E26D8}" presName="textBox5b" presStyleLbl="revTx" presStyleIdx="1" presStyleCnt="5" custAng="10800000" custFlipVert="1" custScaleY="53059" custLinFactNeighborX="3517" custLinFactNeighborY="-39140">
        <dgm:presLayoutVars>
          <dgm:bulletEnabled val="1"/>
        </dgm:presLayoutVars>
      </dgm:prSet>
      <dgm:spPr/>
      <dgm:t>
        <a:bodyPr/>
        <a:lstStyle/>
        <a:p>
          <a:endParaRPr lang="id-ID"/>
        </a:p>
      </dgm:t>
    </dgm:pt>
    <dgm:pt modelId="{A6BAB935-DF31-4AAA-9ADF-F95E76F8CAE4}" type="pres">
      <dgm:prSet presAssocID="{9018BEB2-EC53-4018-B544-C2458F88CC30}" presName="bullet5c" presStyleLbl="node1" presStyleIdx="2" presStyleCnt="5"/>
      <dgm:spPr/>
    </dgm:pt>
    <dgm:pt modelId="{EA2DD760-978D-4791-8C41-F88D4458218D}" type="pres">
      <dgm:prSet presAssocID="{9018BEB2-EC53-4018-B544-C2458F88CC30}" presName="textBox5c" presStyleLbl="revTx" presStyleIdx="2" presStyleCnt="5" custScaleX="67842" custScaleY="5534" custLinFactNeighborX="-8065" custLinFactNeighborY="-58014">
        <dgm:presLayoutVars>
          <dgm:bulletEnabled val="1"/>
        </dgm:presLayoutVars>
      </dgm:prSet>
      <dgm:spPr/>
      <dgm:t>
        <a:bodyPr/>
        <a:lstStyle/>
        <a:p>
          <a:endParaRPr lang="id-ID"/>
        </a:p>
      </dgm:t>
    </dgm:pt>
    <dgm:pt modelId="{7B42C3FE-FA8F-4C75-8730-77DB0B768C63}" type="pres">
      <dgm:prSet presAssocID="{A73D05B0-2CA9-491C-B390-4E7E60013731}" presName="bullet5d" presStyleLbl="node1" presStyleIdx="3" presStyleCnt="5"/>
      <dgm:spPr/>
    </dgm:pt>
    <dgm:pt modelId="{31776648-452B-4CB2-8E43-DEE9C9D0F4B6}" type="pres">
      <dgm:prSet presAssocID="{A73D05B0-2CA9-491C-B390-4E7E60013731}" presName="textBox5d" presStyleLbl="revTx" presStyleIdx="3" presStyleCnt="5" custScaleY="17278" custLinFactNeighborX="1602" custLinFactNeighborY="-51423">
        <dgm:presLayoutVars>
          <dgm:bulletEnabled val="1"/>
        </dgm:presLayoutVars>
      </dgm:prSet>
      <dgm:spPr/>
      <dgm:t>
        <a:bodyPr/>
        <a:lstStyle/>
        <a:p>
          <a:endParaRPr lang="id-ID"/>
        </a:p>
      </dgm:t>
    </dgm:pt>
    <dgm:pt modelId="{73EB3C49-64E7-472F-8D12-9DC53299431E}" type="pres">
      <dgm:prSet presAssocID="{DD05108F-FF6F-4DC0-8672-B8687901F4C3}" presName="bullet5e" presStyleLbl="node1" presStyleIdx="4" presStyleCnt="5"/>
      <dgm:spPr/>
    </dgm:pt>
    <dgm:pt modelId="{5E87475D-661A-4333-A75B-7AA35E63D234}" type="pres">
      <dgm:prSet presAssocID="{DD05108F-FF6F-4DC0-8672-B8687901F4C3}" presName="textBox5e" presStyleLbl="revTx" presStyleIdx="4" presStyleCnt="5" custScaleY="10905" custLinFactNeighborX="6810" custLinFactNeighborY="-54855">
        <dgm:presLayoutVars>
          <dgm:bulletEnabled val="1"/>
        </dgm:presLayoutVars>
      </dgm:prSet>
      <dgm:spPr/>
      <dgm:t>
        <a:bodyPr/>
        <a:lstStyle/>
        <a:p>
          <a:endParaRPr lang="id-ID"/>
        </a:p>
      </dgm:t>
    </dgm:pt>
  </dgm:ptLst>
  <dgm:cxnLst>
    <dgm:cxn modelId="{79419549-8749-43A2-995E-9F341EE316BE}" type="presOf" srcId="{9F139224-9679-49CF-8788-E560DDD6104D}" destId="{B3A70214-8678-4336-9136-E09E2D497415}" srcOrd="0" destOrd="0" presId="urn:microsoft.com/office/officeart/2005/8/layout/arrow2#3"/>
    <dgm:cxn modelId="{4588E65B-C11D-4E1E-AD2F-669FCB21D187}" srcId="{9F139224-9679-49CF-8788-E560DDD6104D}" destId="{DD05108F-FF6F-4DC0-8672-B8687901F4C3}" srcOrd="4" destOrd="0" parTransId="{B9873931-1EA1-4E6F-BB48-E673C1FE3E15}" sibTransId="{98183CF2-3EE5-4E8C-94BF-EDA26331E925}"/>
    <dgm:cxn modelId="{A36A5CC3-5888-45E4-8A71-C4AC21820703}" type="presOf" srcId="{9018BEB2-EC53-4018-B544-C2458F88CC30}" destId="{EA2DD760-978D-4791-8C41-F88D4458218D}" srcOrd="0" destOrd="0" presId="urn:microsoft.com/office/officeart/2005/8/layout/arrow2#3"/>
    <dgm:cxn modelId="{75DD4CAE-0160-49C8-BE73-9EEAC4DB2641}" srcId="{9F139224-9679-49CF-8788-E560DDD6104D}" destId="{A73D05B0-2CA9-491C-B390-4E7E60013731}" srcOrd="3" destOrd="0" parTransId="{7E29635B-DB3A-4E8B-95EA-DB2E671BBD3B}" sibTransId="{C1B822BC-7579-41CA-B318-9C16ED8B1383}"/>
    <dgm:cxn modelId="{D443ACB6-47B4-4FFD-A0E2-15B5CBE1D00E}" srcId="{9F139224-9679-49CF-8788-E560DDD6104D}" destId="{9018BEB2-EC53-4018-B544-C2458F88CC30}" srcOrd="2" destOrd="0" parTransId="{BC00F910-A4E1-449D-8C0F-9D63D752B295}" sibTransId="{9B17CF8D-3F15-4AEA-9883-06A9D9259B5E}"/>
    <dgm:cxn modelId="{F79EA013-3770-4E88-8CE8-3FFE20E20C54}" type="presOf" srcId="{3301BB72-A990-48AE-9175-3A7267667B4D}" destId="{29B7B2D5-E8FE-491C-8633-95185D67FC51}" srcOrd="0" destOrd="0" presId="urn:microsoft.com/office/officeart/2005/8/layout/arrow2#3"/>
    <dgm:cxn modelId="{8D66029D-7D6A-4C82-9837-EC5948727901}" srcId="{9F139224-9679-49CF-8788-E560DDD6104D}" destId="{3301BB72-A990-48AE-9175-3A7267667B4D}" srcOrd="0" destOrd="0" parTransId="{FE6427B5-AF1D-409D-B934-84366540BB47}" sibTransId="{488727BC-DD0C-4A53-B896-70AB93A12591}"/>
    <dgm:cxn modelId="{FA7223CE-23DA-48FC-B61E-8BA28AB9C2FB}" type="presOf" srcId="{E97AD055-5388-4CB5-929E-4FEC4D0E26D8}" destId="{6EACD38F-B915-4F2E-B95E-D08DAB451C1E}" srcOrd="0" destOrd="0" presId="urn:microsoft.com/office/officeart/2005/8/layout/arrow2#3"/>
    <dgm:cxn modelId="{11A52F2F-C2B1-4540-9074-690DB8D4B711}" type="presOf" srcId="{DD05108F-FF6F-4DC0-8672-B8687901F4C3}" destId="{5E87475D-661A-4333-A75B-7AA35E63D234}" srcOrd="0" destOrd="0" presId="urn:microsoft.com/office/officeart/2005/8/layout/arrow2#3"/>
    <dgm:cxn modelId="{0AA2191E-A89F-4CC1-A12C-79E57B440D4B}" type="presOf" srcId="{A73D05B0-2CA9-491C-B390-4E7E60013731}" destId="{31776648-452B-4CB2-8E43-DEE9C9D0F4B6}" srcOrd="0" destOrd="0" presId="urn:microsoft.com/office/officeart/2005/8/layout/arrow2#3"/>
    <dgm:cxn modelId="{036E9CCE-BFF3-423D-8E20-33523B25C909}" srcId="{9F139224-9679-49CF-8788-E560DDD6104D}" destId="{E97AD055-5388-4CB5-929E-4FEC4D0E26D8}" srcOrd="1" destOrd="0" parTransId="{DCC74E86-D19F-44C5-BF48-BCAD7D96BBA7}" sibTransId="{2602164E-ACE1-481B-8CC0-82DE064E6022}"/>
    <dgm:cxn modelId="{03E6E50D-D52E-4392-A56F-2DCD7A934068}" type="presParOf" srcId="{B3A70214-8678-4336-9136-E09E2D497415}" destId="{1605C8B2-AFEA-4672-A940-5A0FAF4C2CE1}" srcOrd="0" destOrd="0" presId="urn:microsoft.com/office/officeart/2005/8/layout/arrow2#3"/>
    <dgm:cxn modelId="{35A263B7-2B81-4789-A438-388EA07912D1}" type="presParOf" srcId="{B3A70214-8678-4336-9136-E09E2D497415}" destId="{57576E8D-BD2E-4384-BCD0-A4778CA56E06}" srcOrd="1" destOrd="0" presId="urn:microsoft.com/office/officeart/2005/8/layout/arrow2#3"/>
    <dgm:cxn modelId="{8E516570-E1F9-41A9-8D4B-D16E69A63C8E}" type="presParOf" srcId="{57576E8D-BD2E-4384-BCD0-A4778CA56E06}" destId="{AF004AF4-6844-4220-81DA-2253DF094862}" srcOrd="0" destOrd="0" presId="urn:microsoft.com/office/officeart/2005/8/layout/arrow2#3"/>
    <dgm:cxn modelId="{ABFA2BC6-9765-49EB-88CE-B6FD5E55A38C}" type="presParOf" srcId="{57576E8D-BD2E-4384-BCD0-A4778CA56E06}" destId="{29B7B2D5-E8FE-491C-8633-95185D67FC51}" srcOrd="1" destOrd="0" presId="urn:microsoft.com/office/officeart/2005/8/layout/arrow2#3"/>
    <dgm:cxn modelId="{9897988E-B9C5-4550-A36F-EC098B597613}" type="presParOf" srcId="{57576E8D-BD2E-4384-BCD0-A4778CA56E06}" destId="{30548B06-E855-475F-BAEE-41AED633D23B}" srcOrd="2" destOrd="0" presId="urn:microsoft.com/office/officeart/2005/8/layout/arrow2#3"/>
    <dgm:cxn modelId="{74A8F526-575A-4902-AE87-036505478CF4}" type="presParOf" srcId="{57576E8D-BD2E-4384-BCD0-A4778CA56E06}" destId="{6EACD38F-B915-4F2E-B95E-D08DAB451C1E}" srcOrd="3" destOrd="0" presId="urn:microsoft.com/office/officeart/2005/8/layout/arrow2#3"/>
    <dgm:cxn modelId="{E2365519-0DDA-454D-A027-F53312BE70EE}" type="presParOf" srcId="{57576E8D-BD2E-4384-BCD0-A4778CA56E06}" destId="{A6BAB935-DF31-4AAA-9ADF-F95E76F8CAE4}" srcOrd="4" destOrd="0" presId="urn:microsoft.com/office/officeart/2005/8/layout/arrow2#3"/>
    <dgm:cxn modelId="{746D6B08-7365-429F-B98B-6920AC1FF88F}" type="presParOf" srcId="{57576E8D-BD2E-4384-BCD0-A4778CA56E06}" destId="{EA2DD760-978D-4791-8C41-F88D4458218D}" srcOrd="5" destOrd="0" presId="urn:microsoft.com/office/officeart/2005/8/layout/arrow2#3"/>
    <dgm:cxn modelId="{81E9C0C9-579C-49CE-9382-7F6338F3A9D2}" type="presParOf" srcId="{57576E8D-BD2E-4384-BCD0-A4778CA56E06}" destId="{7B42C3FE-FA8F-4C75-8730-77DB0B768C63}" srcOrd="6" destOrd="0" presId="urn:microsoft.com/office/officeart/2005/8/layout/arrow2#3"/>
    <dgm:cxn modelId="{61E092AA-95C3-4BE1-8A61-FA06591FBAFC}" type="presParOf" srcId="{57576E8D-BD2E-4384-BCD0-A4778CA56E06}" destId="{31776648-452B-4CB2-8E43-DEE9C9D0F4B6}" srcOrd="7" destOrd="0" presId="urn:microsoft.com/office/officeart/2005/8/layout/arrow2#3"/>
    <dgm:cxn modelId="{2580BDAF-4318-4FB4-B379-324486434128}" type="presParOf" srcId="{57576E8D-BD2E-4384-BCD0-A4778CA56E06}" destId="{73EB3C49-64E7-472F-8D12-9DC53299431E}" srcOrd="8" destOrd="0" presId="urn:microsoft.com/office/officeart/2005/8/layout/arrow2#3"/>
    <dgm:cxn modelId="{DDD4BD56-923E-4730-8ED9-8DBC124F4532}" type="presParOf" srcId="{57576E8D-BD2E-4384-BCD0-A4778CA56E06}" destId="{5E87475D-661A-4333-A75B-7AA35E63D234}" srcOrd="9" destOrd="0" presId="urn:microsoft.com/office/officeart/2005/8/layout/arrow2#3"/>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3">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B88284-5BD0-4568-BC3D-33491059C501}" type="datetimeFigureOut">
              <a:rPr lang="id-ID" smtClean="0"/>
              <a:pPr/>
              <a:t>20/02/2019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88B35-91AC-48CD-80C6-5CCADCBAE66D}"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336" y="4343094"/>
            <a:ext cx="5487328" cy="4114186"/>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101" name="Google Shape;101;p3:notes"/>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BBF3F477-4B33-43F7-8C1A-94982571ED9C}" type="slidenum">
              <a:rPr lang="id-ID" smtClean="0"/>
              <a:pPr/>
              <a:t>16</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BBF3F477-4B33-43F7-8C1A-94982571ED9C}" type="slidenum">
              <a:rPr lang="id-ID" smtClean="0"/>
              <a:pPr/>
              <a:t>17</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685336" y="4343094"/>
            <a:ext cx="5487328" cy="4114186"/>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184" name="Google Shape;184;p15:notes"/>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BBF3F477-4B33-43F7-8C1A-94982571ED9C}" type="slidenum">
              <a:rPr lang="id-ID" smtClean="0"/>
              <a:pPr/>
              <a:t>19</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BBF3F477-4B33-43F7-8C1A-94982571ED9C}" type="slidenum">
              <a:rPr lang="id-ID" smtClean="0"/>
              <a:pPr/>
              <a:t>20</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685336" y="4343094"/>
            <a:ext cx="5487328" cy="4114186"/>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184" name="Google Shape;184;p15:notes"/>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BBF3F477-4B33-43F7-8C1A-94982571ED9C}" type="slidenum">
              <a:rPr lang="id-ID" smtClean="0"/>
              <a:pPr/>
              <a:t>22</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BBF3F477-4B33-43F7-8C1A-94982571ED9C}" type="slidenum">
              <a:rPr lang="id-ID" smtClean="0"/>
              <a:pPr/>
              <a:t>23</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id-ID">
                <a:latin typeface="Arial" panose="020B0604020202020204" pitchFamily="34" charset="0"/>
                <a:cs typeface="Arial" panose="020B0604020202020204" pitchFamily="34" charset="0"/>
              </a:rPr>
              <a:t>Prioritas Pembangunan kesehatan pada periode 2015-2019  melalui Program Indonesia Sehat terdiri dari 3 pilar yaitu paradigma sehat dengan pengarusutamaan kesehatan dalam pembangunan kesehatan, penguatan promotif preventif dan pemeberdayaan masyarakat. Yang kedua adalah dengan peningkatan akses pelayanan kesehatan dgn optimalisasi sistem rujukan dan pendekataan continum of care. Dan yang ketiga adalah melalui Jaminan Kesehatan Nasional (JKN) melalui Kartu Indonesia Sehat dengan strategi perluasan sasaran, benefit serta kendali mutu dan biaya</a:t>
            </a:r>
          </a:p>
          <a:p>
            <a:pPr eaLnBrk="1" hangingPunct="1">
              <a:spcBef>
                <a:spcPct val="0"/>
              </a:spcBef>
            </a:pPr>
            <a:endParaRPr lang="en-US" altLang="id-ID">
              <a:latin typeface="Arial" panose="020B0604020202020204" pitchFamily="34" charset="0"/>
              <a:cs typeface="Arial" panose="020B0604020202020204" pitchFamily="34" charset="0"/>
            </a:endParaRPr>
          </a:p>
          <a:p>
            <a:pPr eaLnBrk="1" hangingPunct="1">
              <a:spcBef>
                <a:spcPct val="0"/>
              </a:spcBef>
            </a:pPr>
            <a:endParaRPr lang="id-ID" altLang="id-ID"/>
          </a:p>
        </p:txBody>
      </p:sp>
      <p:sp>
        <p:nvSpPr>
          <p:cNvPr id="56324" name="Slide Number Placeholder 3"/>
          <p:cNvSpPr>
            <a:spLocks noGrp="1"/>
          </p:cNvSpPr>
          <p:nvPr>
            <p:ph type="sldNum" sz="quarter" idx="5"/>
          </p:nvPr>
        </p:nvSpPr>
        <p:spPr bwMode="auto">
          <a:ln>
            <a:miter lim="800000"/>
          </a:ln>
        </p:spPr>
        <p:txBody>
          <a:bodyPr/>
          <a:lstStyle/>
          <a:p>
            <a:pPr>
              <a:defRPr/>
            </a:pPr>
            <a:fld id="{57A148B7-E2C9-4A25-AF1A-858B43A222C5}" type="slidenum">
              <a:rPr lang="en-US" altLang="id-ID" smtClean="0"/>
              <a:pPr>
                <a:defRPr/>
              </a:pPr>
              <a:t>2</a:t>
            </a:fld>
            <a:endParaRPr lang="en-US" altLang="id-ID"/>
          </a:p>
        </p:txBody>
      </p:sp>
    </p:spTree>
    <p:extLst>
      <p:ext uri="{BB962C8B-B14F-4D97-AF65-F5344CB8AC3E}">
        <p14:creationId xmlns="" xmlns:p14="http://schemas.microsoft.com/office/powerpoint/2010/main" val="111239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371600" y="1143000"/>
            <a:ext cx="4114800" cy="3086100"/>
          </a:xfrm>
          <a:ln>
            <a:solidFill>
              <a:srgbClr val="000000">
                <a:alpha val="100000"/>
              </a:srgbClr>
            </a:solidFill>
            <a:miter lim="800000"/>
          </a:ln>
        </p:spPr>
      </p:sp>
      <p:sp>
        <p:nvSpPr>
          <p:cNvPr id="3" name="Notes Placeholder 2"/>
          <p:cNvSpPr>
            <a:spLocks noGrp="1"/>
          </p:cNvSpPr>
          <p:nvPr>
            <p:ph type="body" idx="1"/>
          </p:nvPr>
        </p:nvSpPr>
        <p:spPr/>
        <p:txBody>
          <a:bodyPr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err="1">
                <a:ln>
                  <a:noFill/>
                </a:ln>
                <a:solidFill>
                  <a:schemeClr val="tx1"/>
                </a:solidFill>
                <a:effectLst/>
                <a:uLnTx/>
                <a:uFillTx/>
                <a:latin typeface="+mn-lt"/>
                <a:ea typeface="+mn-ea"/>
                <a:cs typeface="+mn-cs"/>
              </a:rPr>
              <a:t>Rencana</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aksi</a:t>
            </a:r>
            <a:r>
              <a:rPr kumimoji="0" lang="en-US" sz="1200" b="0" i="0" u="none" strike="noStrike" kern="1200" cap="none" spc="0" normalizeH="0" baseline="0" noProof="0" dirty="0">
                <a:ln>
                  <a:noFill/>
                </a:ln>
                <a:solidFill>
                  <a:schemeClr val="tx1"/>
                </a:solidFill>
                <a:effectLst/>
                <a:uLnTx/>
                <a:uFillTx/>
                <a:latin typeface="+mn-lt"/>
                <a:ea typeface="+mn-ea"/>
                <a:cs typeface="+mn-cs"/>
              </a:rPr>
              <a:t> program </a:t>
            </a:r>
            <a:r>
              <a:rPr kumimoji="0" lang="en-US" sz="1200" b="0" i="0" u="none" strike="noStrike" kern="1200" cap="none" spc="0" normalizeH="0" baseline="0" noProof="0" dirty="0" err="1">
                <a:ln>
                  <a:noFill/>
                </a:ln>
                <a:solidFill>
                  <a:schemeClr val="tx1"/>
                </a:solidFill>
                <a:effectLst/>
                <a:uLnTx/>
                <a:uFillTx/>
                <a:latin typeface="+mn-lt"/>
                <a:ea typeface="+mn-ea"/>
                <a:cs typeface="+mn-cs"/>
              </a:rPr>
              <a:t>layanan</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emergensi</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medik</a:t>
            </a:r>
            <a:r>
              <a:rPr kumimoji="0" lang="en-US" sz="1200" b="0" i="0" u="none" strike="noStrike" kern="1200" cap="none" spc="0" normalizeH="0" baseline="0" noProof="0" dirty="0">
                <a:ln>
                  <a:noFill/>
                </a:ln>
                <a:solidFill>
                  <a:schemeClr val="tx1"/>
                </a:solidFill>
                <a:effectLst/>
                <a:uLnTx/>
                <a:uFillTx/>
                <a:latin typeface="+mn-lt"/>
                <a:ea typeface="+mn-ea"/>
                <a:cs typeface="+mn-cs"/>
              </a:rPr>
              <a:t> 119 </a:t>
            </a:r>
            <a:r>
              <a:rPr kumimoji="0" lang="en-US" sz="1200" b="0" i="0" u="none" strike="noStrike" kern="1200" cap="none" spc="0" normalizeH="0" baseline="0" noProof="0" dirty="0" err="1">
                <a:ln>
                  <a:noFill/>
                </a:ln>
                <a:solidFill>
                  <a:schemeClr val="tx1"/>
                </a:solidFill>
                <a:effectLst/>
                <a:uLnTx/>
                <a:uFillTx/>
                <a:latin typeface="+mn-lt"/>
                <a:ea typeface="+mn-ea"/>
                <a:cs typeface="+mn-cs"/>
              </a:rPr>
              <a:t>tahun</a:t>
            </a:r>
            <a:r>
              <a:rPr kumimoji="0" lang="en-US" sz="1200" b="0" i="0" u="none" strike="noStrike" kern="1200" cap="none" spc="0" normalizeH="0" baseline="0" noProof="0" dirty="0">
                <a:ln>
                  <a:noFill/>
                </a:ln>
                <a:solidFill>
                  <a:schemeClr val="tx1"/>
                </a:solidFill>
                <a:effectLst/>
                <a:uLnTx/>
                <a:uFillTx/>
                <a:latin typeface="+mn-lt"/>
                <a:ea typeface="+mn-ea"/>
                <a:cs typeface="+mn-cs"/>
              </a:rPr>
              <a:t> 2015-2019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200" b="0" i="0" u="none" strike="noStrike" kern="1200" cap="none" spc="0" normalizeH="0" baseline="0" noProof="0" dirty="0" err="1">
                <a:ln>
                  <a:noFill/>
                </a:ln>
                <a:solidFill>
                  <a:schemeClr val="tx1"/>
                </a:solidFill>
                <a:effectLst/>
                <a:uLnTx/>
                <a:uFillTx/>
                <a:latin typeface="+mn-lt"/>
                <a:ea typeface="+mn-ea"/>
                <a:cs typeface="+mn-cs"/>
              </a:rPr>
              <a:t>Tahun</a:t>
            </a:r>
            <a:r>
              <a:rPr kumimoji="0" lang="en-US" sz="1200" b="0" i="0" u="none" strike="noStrike" kern="1200" cap="none" spc="0" normalizeH="0" baseline="0" noProof="0" dirty="0">
                <a:ln>
                  <a:noFill/>
                </a:ln>
                <a:solidFill>
                  <a:schemeClr val="tx1"/>
                </a:solidFill>
                <a:effectLst/>
                <a:uLnTx/>
                <a:uFillTx/>
                <a:latin typeface="+mn-lt"/>
                <a:ea typeface="+mn-ea"/>
                <a:cs typeface="+mn-cs"/>
              </a:rPr>
              <a:t> 2015 : </a:t>
            </a:r>
            <a:r>
              <a:rPr kumimoji="0" lang="en-US" sz="1200" b="0" i="0" u="none" strike="noStrike" kern="1200" cap="none" spc="0" normalizeH="0" baseline="0" noProof="0" dirty="0" err="1">
                <a:ln>
                  <a:noFill/>
                </a:ln>
                <a:solidFill>
                  <a:schemeClr val="tx1"/>
                </a:solidFill>
                <a:effectLst/>
                <a:uLnTx/>
                <a:uFillTx/>
                <a:latin typeface="+mn-lt"/>
                <a:ea typeface="+mn-ea"/>
                <a:cs typeface="+mn-cs"/>
              </a:rPr>
              <a:t>dilaksanakan</a:t>
            </a:r>
            <a:r>
              <a:rPr kumimoji="0" lang="en-US" sz="1200" b="0" i="0" u="none" strike="noStrike" kern="1200" cap="none" spc="0" normalizeH="0" baseline="0" noProof="0" dirty="0">
                <a:ln>
                  <a:noFill/>
                </a:ln>
                <a:solidFill>
                  <a:schemeClr val="tx1"/>
                </a:solidFill>
                <a:effectLst/>
                <a:uLnTx/>
                <a:uFillTx/>
                <a:latin typeface="+mn-lt"/>
                <a:ea typeface="+mn-ea"/>
                <a:cs typeface="+mn-cs"/>
              </a:rPr>
              <a:t> pilot </a:t>
            </a:r>
            <a:r>
              <a:rPr kumimoji="0" lang="en-US" sz="1200" b="0" i="0" u="none" strike="noStrike" kern="1200" cap="none" spc="0" normalizeH="0" baseline="0" noProof="0" dirty="0" err="1">
                <a:ln>
                  <a:noFill/>
                </a:ln>
                <a:solidFill>
                  <a:schemeClr val="tx1"/>
                </a:solidFill>
                <a:effectLst/>
                <a:uLnTx/>
                <a:uFillTx/>
                <a:latin typeface="+mn-lt"/>
                <a:ea typeface="+mn-ea"/>
                <a:cs typeface="+mn-cs"/>
              </a:rPr>
              <a:t>proyek</a:t>
            </a:r>
            <a:r>
              <a:rPr kumimoji="0" lang="en-US" sz="1200" b="0" i="0" u="none" strike="noStrike" kern="1200" cap="none" spc="0" normalizeH="0" baseline="0" noProof="0" dirty="0">
                <a:ln>
                  <a:noFill/>
                </a:ln>
                <a:solidFill>
                  <a:schemeClr val="tx1"/>
                </a:solidFill>
                <a:effectLst/>
                <a:uLnTx/>
                <a:uFillTx/>
                <a:latin typeface="+mn-lt"/>
                <a:ea typeface="+mn-ea"/>
                <a:cs typeface="+mn-cs"/>
              </a:rPr>
              <a:t> 119 di </a:t>
            </a:r>
            <a:r>
              <a:rPr kumimoji="0" lang="en-US" sz="1200" b="0" i="0" u="none" strike="noStrike" kern="1200" cap="none" spc="0" normalizeH="0" baseline="0" noProof="0" dirty="0" err="1">
                <a:ln>
                  <a:noFill/>
                </a:ln>
                <a:solidFill>
                  <a:schemeClr val="tx1"/>
                </a:solidFill>
                <a:effectLst/>
                <a:uLnTx/>
                <a:uFillTx/>
                <a:latin typeface="+mn-lt"/>
                <a:ea typeface="+mn-ea"/>
                <a:cs typeface="+mn-cs"/>
              </a:rPr>
              <a:t>provinsi</a:t>
            </a:r>
            <a:r>
              <a:rPr kumimoji="0" lang="en-US" sz="1200" b="0" i="0" u="none" strike="noStrike" kern="1200" cap="none" spc="0" normalizeH="0" baseline="0" noProof="0" dirty="0">
                <a:ln>
                  <a:noFill/>
                </a:ln>
                <a:solidFill>
                  <a:schemeClr val="tx1"/>
                </a:solidFill>
                <a:effectLst/>
                <a:uLnTx/>
                <a:uFillTx/>
                <a:latin typeface="+mn-lt"/>
                <a:ea typeface="+mn-ea"/>
                <a:cs typeface="+mn-cs"/>
              </a:rPr>
              <a:t> DKI Jakarta,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200" b="0" i="0" u="none" strike="noStrike" kern="1200" cap="none" spc="0" normalizeH="0" baseline="0" noProof="0" dirty="0" err="1">
                <a:ln>
                  <a:noFill/>
                </a:ln>
                <a:solidFill>
                  <a:schemeClr val="tx1"/>
                </a:solidFill>
                <a:effectLst/>
                <a:uLnTx/>
                <a:uFillTx/>
                <a:latin typeface="+mn-lt"/>
                <a:ea typeface="+mn-ea"/>
                <a:cs typeface="+mn-cs"/>
              </a:rPr>
              <a:t>Tahun</a:t>
            </a:r>
            <a:r>
              <a:rPr kumimoji="0" lang="en-US" sz="1200" b="0" i="0" u="none" strike="noStrike" kern="1200" cap="none" spc="0" normalizeH="0" baseline="0" noProof="0" dirty="0">
                <a:ln>
                  <a:noFill/>
                </a:ln>
                <a:solidFill>
                  <a:schemeClr val="tx1"/>
                </a:solidFill>
                <a:effectLst/>
                <a:uLnTx/>
                <a:uFillTx/>
                <a:latin typeface="+mn-lt"/>
                <a:ea typeface="+mn-ea"/>
                <a:cs typeface="+mn-cs"/>
              </a:rPr>
              <a:t> 2016 : </a:t>
            </a:r>
            <a:r>
              <a:rPr kumimoji="0" lang="en-US" sz="1200" b="0" i="0" u="none" strike="noStrike" kern="1200" cap="none" spc="0" normalizeH="0" baseline="0" noProof="0" dirty="0" err="1">
                <a:ln>
                  <a:noFill/>
                </a:ln>
                <a:solidFill>
                  <a:schemeClr val="tx1"/>
                </a:solidFill>
                <a:effectLst/>
                <a:uLnTx/>
                <a:uFillTx/>
                <a:latin typeface="+mn-lt"/>
                <a:ea typeface="+mn-ea"/>
                <a:cs typeface="+mn-cs"/>
              </a:rPr>
              <a:t>terbentuk</a:t>
            </a:r>
            <a:r>
              <a:rPr kumimoji="0" lang="en-US" sz="1200" b="0" i="0" u="none" strike="noStrike" kern="1200" cap="none" spc="0" normalizeH="0" baseline="0" noProof="0" dirty="0">
                <a:ln>
                  <a:noFill/>
                </a:ln>
                <a:solidFill>
                  <a:schemeClr val="tx1"/>
                </a:solidFill>
                <a:effectLst/>
                <a:uLnTx/>
                <a:uFillTx/>
                <a:latin typeface="+mn-lt"/>
                <a:ea typeface="+mn-ea"/>
                <a:cs typeface="+mn-cs"/>
              </a:rPr>
              <a:t> 27 PSC di </a:t>
            </a:r>
            <a:r>
              <a:rPr kumimoji="0" lang="en-US" sz="1200" b="0" i="0" u="none" strike="noStrike" kern="1200" cap="none" spc="0" normalizeH="0" baseline="0" noProof="0" dirty="0" err="1">
                <a:ln>
                  <a:noFill/>
                </a:ln>
                <a:solidFill>
                  <a:schemeClr val="tx1"/>
                </a:solidFill>
                <a:effectLst/>
                <a:uLnTx/>
                <a:uFillTx/>
                <a:latin typeface="+mn-lt"/>
                <a:ea typeface="+mn-ea"/>
                <a:cs typeface="+mn-cs"/>
              </a:rPr>
              <a:t>kab</a:t>
            </a:r>
            <a:r>
              <a:rPr kumimoji="0" 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sz="1200" b="0" i="0" u="none" strike="noStrike" kern="1200" cap="none" spc="0" normalizeH="0" baseline="0" noProof="0" dirty="0" err="1">
                <a:ln>
                  <a:noFill/>
                </a:ln>
                <a:solidFill>
                  <a:schemeClr val="tx1"/>
                </a:solidFill>
                <a:effectLst/>
                <a:uLnTx/>
                <a:uFillTx/>
                <a:latin typeface="+mn-lt"/>
                <a:ea typeface="+mn-ea"/>
                <a:cs typeface="+mn-cs"/>
              </a:rPr>
              <a:t>kota</a:t>
            </a:r>
            <a:r>
              <a:rPr kumimoji="0" lang="en-US" sz="1200" b="0" i="0" u="none" strike="noStrike" kern="1200" cap="none" spc="0" normalizeH="0" baseline="0" noProof="0" dirty="0">
                <a:ln>
                  <a:noFill/>
                </a:ln>
                <a:solidFill>
                  <a:schemeClr val="tx1"/>
                </a:solidFill>
                <a:effectLst/>
                <a:uLnTx/>
                <a:uFillTx/>
                <a:latin typeface="+mn-lt"/>
                <a:ea typeface="+mn-ea"/>
                <a:cs typeface="+mn-cs"/>
              </a:rPr>
              <a:t> yang </a:t>
            </a:r>
            <a:r>
              <a:rPr kumimoji="0" lang="en-US" sz="1200" b="0" i="0" u="none" strike="noStrike" kern="1200" cap="none" spc="0" normalizeH="0" baseline="0" noProof="0" dirty="0" err="1">
                <a:ln>
                  <a:noFill/>
                </a:ln>
                <a:solidFill>
                  <a:schemeClr val="tx1"/>
                </a:solidFill>
                <a:effectLst/>
                <a:uLnTx/>
                <a:uFillTx/>
                <a:latin typeface="+mn-lt"/>
                <a:ea typeface="+mn-ea"/>
                <a:cs typeface="+mn-cs"/>
              </a:rPr>
              <a:t>terintegrasi</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dengan</a:t>
            </a:r>
            <a:r>
              <a:rPr kumimoji="0" lang="en-US" sz="1200" b="0" i="0" u="none" strike="noStrike" kern="1200" cap="none" spc="0" normalizeH="0" baseline="0" noProof="0" dirty="0">
                <a:ln>
                  <a:noFill/>
                </a:ln>
                <a:solidFill>
                  <a:schemeClr val="tx1"/>
                </a:solidFill>
                <a:effectLst/>
                <a:uLnTx/>
                <a:uFillTx/>
                <a:latin typeface="+mn-lt"/>
                <a:ea typeface="+mn-ea"/>
                <a:cs typeface="+mn-cs"/>
              </a:rPr>
              <a:t> 119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200" b="0" i="0" u="none" strike="noStrike" kern="1200" cap="none" spc="0" normalizeH="0" baseline="0" noProof="0" dirty="0" err="1">
                <a:ln>
                  <a:noFill/>
                </a:ln>
                <a:solidFill>
                  <a:schemeClr val="tx1"/>
                </a:solidFill>
                <a:effectLst/>
                <a:uLnTx/>
                <a:uFillTx/>
                <a:latin typeface="+mn-lt"/>
                <a:ea typeface="+mn-ea"/>
                <a:cs typeface="+mn-cs"/>
              </a:rPr>
              <a:t>Tahun</a:t>
            </a:r>
            <a:r>
              <a:rPr kumimoji="0" lang="en-US" sz="1200" b="0" i="0" u="none" strike="noStrike" kern="1200" cap="none" spc="0" normalizeH="0" baseline="0" noProof="0" dirty="0">
                <a:ln>
                  <a:noFill/>
                </a:ln>
                <a:solidFill>
                  <a:schemeClr val="tx1"/>
                </a:solidFill>
                <a:effectLst/>
                <a:uLnTx/>
                <a:uFillTx/>
                <a:latin typeface="+mn-lt"/>
                <a:ea typeface="+mn-ea"/>
                <a:cs typeface="+mn-cs"/>
              </a:rPr>
              <a:t> 2017 : </a:t>
            </a:r>
            <a:r>
              <a:rPr kumimoji="0" lang="en-US" sz="1200" b="0" i="0" u="none" strike="noStrike" kern="1200" cap="none" spc="0" normalizeH="0" baseline="0" noProof="0" dirty="0" err="1">
                <a:ln>
                  <a:noFill/>
                </a:ln>
                <a:solidFill>
                  <a:schemeClr val="tx1"/>
                </a:solidFill>
                <a:effectLst/>
                <a:uLnTx/>
                <a:uFillTx/>
                <a:latin typeface="+mn-lt"/>
                <a:ea typeface="+mn-ea"/>
                <a:cs typeface="+mn-cs"/>
              </a:rPr>
              <a:t>ditargetkan</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sudah</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terbentuk</a:t>
            </a:r>
            <a:r>
              <a:rPr kumimoji="0" lang="en-US" sz="1200" b="0" i="0" u="none" strike="noStrike" kern="1200" cap="none" spc="0" normalizeH="0" baseline="0" noProof="0" dirty="0">
                <a:ln>
                  <a:noFill/>
                </a:ln>
                <a:solidFill>
                  <a:schemeClr val="tx1"/>
                </a:solidFill>
                <a:effectLst/>
                <a:uLnTx/>
                <a:uFillTx/>
                <a:latin typeface="+mn-lt"/>
                <a:ea typeface="+mn-ea"/>
                <a:cs typeface="+mn-cs"/>
              </a:rPr>
              <a:t> 200 PSC.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200" b="0" i="0" u="none" strike="noStrike" kern="1200" cap="none" spc="0" normalizeH="0" baseline="0" noProof="0" dirty="0" err="1">
                <a:ln>
                  <a:noFill/>
                </a:ln>
                <a:solidFill>
                  <a:schemeClr val="tx1"/>
                </a:solidFill>
                <a:effectLst/>
                <a:uLnTx/>
                <a:uFillTx/>
                <a:latin typeface="+mn-lt"/>
                <a:ea typeface="+mn-ea"/>
                <a:cs typeface="+mn-cs"/>
              </a:rPr>
              <a:t>Tahun</a:t>
            </a:r>
            <a:r>
              <a:rPr kumimoji="0" lang="en-US" sz="1200" b="0" i="0" u="none" strike="noStrike" kern="1200" cap="none" spc="0" normalizeH="0" baseline="0" noProof="0" dirty="0">
                <a:ln>
                  <a:noFill/>
                </a:ln>
                <a:solidFill>
                  <a:schemeClr val="tx1"/>
                </a:solidFill>
                <a:effectLst/>
                <a:uLnTx/>
                <a:uFillTx/>
                <a:latin typeface="+mn-lt"/>
                <a:ea typeface="+mn-ea"/>
                <a:cs typeface="+mn-cs"/>
              </a:rPr>
              <a:t> 2018 : </a:t>
            </a:r>
            <a:r>
              <a:rPr kumimoji="0" lang="en-US" sz="1200" b="0" i="0" u="none" strike="noStrike" kern="1200" cap="none" spc="0" normalizeH="0" baseline="0" noProof="0" dirty="0" err="1">
                <a:ln>
                  <a:noFill/>
                </a:ln>
                <a:solidFill>
                  <a:schemeClr val="tx1"/>
                </a:solidFill>
                <a:effectLst/>
                <a:uLnTx/>
                <a:uFillTx/>
                <a:latin typeface="+mn-lt"/>
                <a:ea typeface="+mn-ea"/>
                <a:cs typeface="+mn-cs"/>
              </a:rPr>
              <a:t>ditargetkan</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sudah</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terbentuk</a:t>
            </a:r>
            <a:r>
              <a:rPr kumimoji="0" lang="en-US" sz="1200" b="0" i="0" u="none" strike="noStrike" kern="1200" cap="none" spc="0" normalizeH="0" baseline="0" noProof="0" dirty="0">
                <a:ln>
                  <a:noFill/>
                </a:ln>
                <a:solidFill>
                  <a:schemeClr val="tx1"/>
                </a:solidFill>
                <a:effectLst/>
                <a:uLnTx/>
                <a:uFillTx/>
                <a:latin typeface="+mn-lt"/>
                <a:ea typeface="+mn-ea"/>
                <a:cs typeface="+mn-cs"/>
              </a:rPr>
              <a:t> 400 PSC,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200" b="0" i="0" u="none" strike="noStrike" kern="1200" cap="none" spc="0" normalizeH="0" baseline="0" noProof="0" dirty="0" err="1">
                <a:ln>
                  <a:noFill/>
                </a:ln>
                <a:solidFill>
                  <a:schemeClr val="tx1"/>
                </a:solidFill>
                <a:effectLst/>
                <a:uLnTx/>
                <a:uFillTx/>
                <a:latin typeface="+mn-lt"/>
                <a:ea typeface="+mn-ea"/>
                <a:cs typeface="+mn-cs"/>
              </a:rPr>
              <a:t>Tahun</a:t>
            </a:r>
            <a:r>
              <a:rPr kumimoji="0" lang="en-US" sz="1200" b="0" i="0" u="none" strike="noStrike" kern="1200" cap="none" spc="0" normalizeH="0" baseline="0" noProof="0" dirty="0">
                <a:ln>
                  <a:noFill/>
                </a:ln>
                <a:solidFill>
                  <a:schemeClr val="tx1"/>
                </a:solidFill>
                <a:effectLst/>
                <a:uLnTx/>
                <a:uFillTx/>
                <a:latin typeface="+mn-lt"/>
                <a:ea typeface="+mn-ea"/>
                <a:cs typeface="+mn-cs"/>
              </a:rPr>
              <a:t> 2019 : </a:t>
            </a:r>
            <a:r>
              <a:rPr kumimoji="0" lang="en-US" sz="1200" b="0" i="0" u="none" strike="noStrike" kern="1200" cap="none" spc="0" normalizeH="0" baseline="0" noProof="0" dirty="0" err="1">
                <a:ln>
                  <a:noFill/>
                </a:ln>
                <a:solidFill>
                  <a:schemeClr val="tx1"/>
                </a:solidFill>
                <a:effectLst/>
                <a:uLnTx/>
                <a:uFillTx/>
                <a:latin typeface="+mn-lt"/>
                <a:ea typeface="+mn-ea"/>
                <a:cs typeface="+mn-cs"/>
              </a:rPr>
              <a:t>ditargetkan</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seluruh</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kab</a:t>
            </a:r>
            <a:r>
              <a:rPr kumimoji="0" 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sz="1200" b="0" i="0" u="none" strike="noStrike" kern="1200" cap="none" spc="0" normalizeH="0" baseline="0" noProof="0" dirty="0" err="1">
                <a:ln>
                  <a:noFill/>
                </a:ln>
                <a:solidFill>
                  <a:schemeClr val="tx1"/>
                </a:solidFill>
                <a:effectLst/>
                <a:uLnTx/>
                <a:uFillTx/>
                <a:latin typeface="+mn-lt"/>
                <a:ea typeface="+mn-ea"/>
                <a:cs typeface="+mn-cs"/>
              </a:rPr>
              <a:t>kota</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sudah</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membentuk</a:t>
            </a:r>
            <a:r>
              <a:rPr kumimoji="0" lang="en-US" sz="1200" b="0" i="0" u="none" strike="noStrike" kern="1200" cap="none" spc="0" normalizeH="0" baseline="0" noProof="0" dirty="0">
                <a:ln>
                  <a:noFill/>
                </a:ln>
                <a:solidFill>
                  <a:schemeClr val="tx1"/>
                </a:solidFill>
                <a:effectLst/>
                <a:uLnTx/>
                <a:uFillTx/>
                <a:latin typeface="+mn-lt"/>
                <a:ea typeface="+mn-ea"/>
                <a:cs typeface="+mn-cs"/>
              </a:rPr>
              <a:t> PSC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835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336" y="4343094"/>
            <a:ext cx="5487328" cy="4114186"/>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94" name="Google Shape;94;p2:notes"/>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336" y="4343094"/>
            <a:ext cx="5487328" cy="4114186"/>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101" name="Google Shape;101;p3:notes"/>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336" y="4343094"/>
            <a:ext cx="5487328" cy="4114186"/>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107" name="Google Shape;107;p4:notes"/>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336" y="4343094"/>
            <a:ext cx="5487328" cy="4114186"/>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128" name="Google Shape;128;p7:notes"/>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336" y="4343094"/>
            <a:ext cx="5487328" cy="4114186"/>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149" name="Google Shape;149;p10:notes"/>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685336" y="4343094"/>
            <a:ext cx="5487328" cy="4114186"/>
          </a:xfrm>
          <a:prstGeom prst="rect">
            <a:avLst/>
          </a:prstGeom>
        </p:spPr>
        <p:txBody>
          <a:bodyPr spcFirstLastPara="1" wrap="square" lIns="94225" tIns="47100" rIns="94225" bIns="47100" anchor="t" anchorCtr="0">
            <a:noAutofit/>
          </a:bodyPr>
          <a:lstStyle/>
          <a:p>
            <a:pPr marL="0" lvl="0" indent="0">
              <a:spcBef>
                <a:spcPts val="0"/>
              </a:spcBef>
              <a:spcAft>
                <a:spcPts val="0"/>
              </a:spcAft>
              <a:buNone/>
            </a:pPr>
            <a:endParaRPr/>
          </a:p>
        </p:txBody>
      </p:sp>
      <p:sp>
        <p:nvSpPr>
          <p:cNvPr id="184" name="Google Shape;184;p15:notes"/>
          <p:cNvSpPr>
            <a:spLocks noGrp="1" noRot="1" noChangeAspect="1"/>
          </p:cNvSpPr>
          <p:nvPr>
            <p:ph type="sldImg" idx="2"/>
          </p:nvPr>
        </p:nvSpPr>
        <p:spPr>
          <a:xfrm>
            <a:off x="1144588" y="687388"/>
            <a:ext cx="4568825" cy="342741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6C053C2D-7943-40DB-8359-6488B4CE010B}" type="datetimeFigureOut">
              <a:rPr lang="id-ID" smtClean="0"/>
              <a:pPr/>
              <a:t>20/02/2019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6ED162D-2AA7-4700-B9C5-0B1C84082BE1}"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C053C2D-7943-40DB-8359-6488B4CE010B}" type="datetimeFigureOut">
              <a:rPr lang="id-ID" smtClean="0"/>
              <a:pPr/>
              <a:t>20/02/2019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6ED162D-2AA7-4700-B9C5-0B1C84082BE1}"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C053C2D-7943-40DB-8359-6488B4CE010B}" type="datetimeFigureOut">
              <a:rPr lang="id-ID" smtClean="0"/>
              <a:pPr/>
              <a:t>20/02/2019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6ED162D-2AA7-4700-B9C5-0B1C84082BE1}"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C053C2D-7943-40DB-8359-6488B4CE010B}" type="datetimeFigureOut">
              <a:rPr lang="id-ID" smtClean="0"/>
              <a:pPr/>
              <a:t>20/02/2019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6ED162D-2AA7-4700-B9C5-0B1C84082BE1}"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3C2D-7943-40DB-8359-6488B4CE010B}" type="datetimeFigureOut">
              <a:rPr lang="id-ID" smtClean="0"/>
              <a:pPr/>
              <a:t>20/02/2019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6ED162D-2AA7-4700-B9C5-0B1C84082BE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6C053C2D-7943-40DB-8359-6488B4CE010B}" type="datetimeFigureOut">
              <a:rPr lang="id-ID" smtClean="0"/>
              <a:pPr/>
              <a:t>20/02/2019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6ED162D-2AA7-4700-B9C5-0B1C84082BE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6C053C2D-7943-40DB-8359-6488B4CE010B}" type="datetimeFigureOut">
              <a:rPr lang="id-ID" smtClean="0"/>
              <a:pPr/>
              <a:t>20/02/2019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6ED162D-2AA7-4700-B9C5-0B1C84082BE1}"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6C053C2D-7943-40DB-8359-6488B4CE010B}" type="datetimeFigureOut">
              <a:rPr lang="id-ID" smtClean="0"/>
              <a:pPr/>
              <a:t>20/02/2019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6ED162D-2AA7-4700-B9C5-0B1C84082BE1}"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3C2D-7943-40DB-8359-6488B4CE010B}" type="datetimeFigureOut">
              <a:rPr lang="id-ID" smtClean="0"/>
              <a:pPr/>
              <a:t>20/02/2019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6ED162D-2AA7-4700-B9C5-0B1C84082BE1}"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3C2D-7943-40DB-8359-6488B4CE010B}" type="datetimeFigureOut">
              <a:rPr lang="id-ID" smtClean="0"/>
              <a:pPr/>
              <a:t>20/02/2019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6ED162D-2AA7-4700-B9C5-0B1C84082BE1}"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3C2D-7943-40DB-8359-6488B4CE010B}" type="datetimeFigureOut">
              <a:rPr lang="id-ID" smtClean="0"/>
              <a:pPr/>
              <a:t>20/02/2019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6ED162D-2AA7-4700-B9C5-0B1C84082BE1}"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3C2D-7943-40DB-8359-6488B4CE010B}" type="datetimeFigureOut">
              <a:rPr lang="id-ID" smtClean="0"/>
              <a:pPr/>
              <a:t>20/02/2019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D162D-2AA7-4700-B9C5-0B1C84082BE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descr="9b258dcc6042219baddb6bbfb4ea065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4" name="Google Shape;104;p15"/>
          <p:cNvSpPr txBox="1">
            <a:spLocks noGrp="1"/>
          </p:cNvSpPr>
          <p:nvPr>
            <p:ph type="ctrTitle"/>
          </p:nvPr>
        </p:nvSpPr>
        <p:spPr>
          <a:xfrm>
            <a:off x="714348" y="235743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3CC"/>
              </a:buClr>
              <a:buSzPts val="5400"/>
              <a:buFont typeface="Calibri"/>
              <a:buNone/>
            </a:pPr>
            <a:r>
              <a:rPr lang="en-US" sz="5400" b="1" i="0" u="none" strike="noStrike" cap="none" dirty="0">
                <a:solidFill>
                  <a:srgbClr val="0033CC"/>
                </a:solidFill>
                <a:latin typeface="Calibri"/>
                <a:ea typeface="Calibri"/>
                <a:cs typeface="Calibri"/>
                <a:sym typeface="Calibri"/>
              </a:rPr>
              <a:t/>
            </a:r>
            <a:br>
              <a:rPr lang="en-US" sz="5400" b="1" i="0" u="none" strike="noStrike" cap="none" dirty="0">
                <a:solidFill>
                  <a:srgbClr val="0033CC"/>
                </a:solidFill>
                <a:latin typeface="Calibri"/>
                <a:ea typeface="Calibri"/>
                <a:cs typeface="Calibri"/>
                <a:sym typeface="Calibri"/>
              </a:rPr>
            </a:br>
            <a:r>
              <a:rPr lang="id-ID" sz="5400" b="1" i="0" u="none" strike="noStrike" cap="none" dirty="0" smtClean="0">
                <a:solidFill>
                  <a:srgbClr val="0033CC"/>
                </a:solidFill>
                <a:latin typeface="Calibri"/>
                <a:ea typeface="Calibri"/>
                <a:cs typeface="Calibri"/>
                <a:sym typeface="Calibri"/>
              </a:rPr>
              <a:t>BIDANG PSDK </a:t>
            </a:r>
            <a:br>
              <a:rPr lang="id-ID" sz="5400" b="1" i="0" u="none" strike="noStrike" cap="none" dirty="0" smtClean="0">
                <a:solidFill>
                  <a:srgbClr val="0033CC"/>
                </a:solidFill>
                <a:latin typeface="Calibri"/>
                <a:ea typeface="Calibri"/>
                <a:cs typeface="Calibri"/>
                <a:sym typeface="Calibri"/>
              </a:rPr>
            </a:br>
            <a:r>
              <a:rPr lang="id-ID" sz="5400" b="1" dirty="0">
                <a:solidFill>
                  <a:srgbClr val="0033CC"/>
                </a:solidFill>
                <a:latin typeface="Calibri"/>
                <a:ea typeface="Calibri"/>
                <a:cs typeface="Calibri"/>
                <a:sym typeface="Calibri"/>
              </a:rPr>
              <a:t>(</a:t>
            </a:r>
            <a:r>
              <a:rPr lang="id-ID" sz="5400" b="1" i="0" u="none" strike="noStrike" cap="none" dirty="0" smtClean="0">
                <a:solidFill>
                  <a:srgbClr val="0033CC"/>
                </a:solidFill>
                <a:latin typeface="Calibri"/>
                <a:ea typeface="Calibri"/>
                <a:cs typeface="Calibri"/>
                <a:sym typeface="Calibri"/>
              </a:rPr>
              <a:t>Pelayanan dan Sumber Daya Kesehatan) </a:t>
            </a:r>
            <a:br>
              <a:rPr lang="id-ID" sz="5400" b="1" i="0" u="none" strike="noStrike" cap="none" dirty="0" smtClean="0">
                <a:solidFill>
                  <a:srgbClr val="0033CC"/>
                </a:solidFill>
                <a:latin typeface="Calibri"/>
                <a:ea typeface="Calibri"/>
                <a:cs typeface="Calibri"/>
                <a:sym typeface="Calibri"/>
              </a:rPr>
            </a:br>
            <a:endParaRPr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9" descr="black-and-white-brick-wallpaper-scandinavian-expansiv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1" name="Google Shape;131;p19"/>
          <p:cNvSpPr txBox="1">
            <a:spLocks noGrp="1"/>
          </p:cNvSpPr>
          <p:nvPr>
            <p:ph type="title"/>
          </p:nvPr>
        </p:nvSpPr>
        <p:spPr>
          <a:xfrm>
            <a:off x="1143000" y="274637"/>
            <a:ext cx="6715125" cy="1582737"/>
          </a:xfrm>
          <a:prstGeom prst="rect">
            <a:avLst/>
          </a:prstGeom>
          <a:solidFill>
            <a:srgbClr val="1737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dirty="0">
                <a:solidFill>
                  <a:schemeClr val="lt1"/>
                </a:solidFill>
                <a:latin typeface="Calibri"/>
                <a:ea typeface="Calibri"/>
                <a:cs typeface="Calibri"/>
                <a:sym typeface="Calibri"/>
              </a:rPr>
              <a:t>MOTTO</a:t>
            </a:r>
            <a:br>
              <a:rPr lang="en-US" sz="4400" b="0" i="0" u="none" strike="noStrike" cap="none" dirty="0">
                <a:solidFill>
                  <a:schemeClr val="lt1"/>
                </a:solidFill>
                <a:latin typeface="Calibri"/>
                <a:ea typeface="Calibri"/>
                <a:cs typeface="Calibri"/>
                <a:sym typeface="Calibri"/>
              </a:rPr>
            </a:br>
            <a:r>
              <a:rPr lang="id-ID" dirty="0" smtClean="0">
                <a:solidFill>
                  <a:schemeClr val="lt1"/>
                </a:solidFill>
                <a:latin typeface="Calibri"/>
                <a:ea typeface="Calibri"/>
                <a:cs typeface="Calibri"/>
                <a:sym typeface="Calibri"/>
              </a:rPr>
              <a:t>BIDANG PSDK</a:t>
            </a:r>
            <a:endParaRPr/>
          </a:p>
        </p:txBody>
      </p:sp>
      <p:sp>
        <p:nvSpPr>
          <p:cNvPr id="132" name="Google Shape;132;p19"/>
          <p:cNvSpPr txBox="1">
            <a:spLocks noGrp="1"/>
          </p:cNvSpPr>
          <p:nvPr>
            <p:ph type="body" idx="1"/>
          </p:nvPr>
        </p:nvSpPr>
        <p:spPr>
          <a:xfrm>
            <a:off x="928687" y="2214562"/>
            <a:ext cx="7286625" cy="3911600"/>
          </a:xfrm>
          <a:prstGeom prst="rect">
            <a:avLst/>
          </a:prstGeom>
          <a:solidFill>
            <a:srgbClr val="558ED5"/>
          </a:solid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342900" algn="ctr" rtl="0">
              <a:lnSpc>
                <a:spcPct val="100000"/>
              </a:lnSpc>
              <a:spcBef>
                <a:spcPts val="1320"/>
              </a:spcBef>
              <a:spcAft>
                <a:spcPts val="0"/>
              </a:spcAft>
              <a:buClr>
                <a:schemeClr val="lt1"/>
              </a:buClr>
              <a:buSzPts val="6600"/>
              <a:buFont typeface="Arial"/>
              <a:buNone/>
            </a:pPr>
            <a:r>
              <a:rPr lang="en-US" sz="6600" b="1" i="0" u="none" strike="noStrike" cap="none">
                <a:solidFill>
                  <a:schemeClr val="lt1"/>
                </a:solidFill>
                <a:latin typeface="Calibri"/>
                <a:ea typeface="Calibri"/>
                <a:cs typeface="Calibri"/>
                <a:sym typeface="Calibri"/>
              </a:rPr>
              <a:t>Kesehatan Anda Prioritas Kami</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2" descr="images.jpg"/>
          <p:cNvPicPr preferRelativeResize="0"/>
          <p:nvPr/>
        </p:nvPicPr>
        <p:blipFill rotWithShape="1">
          <a:blip r:embed="rId3">
            <a:alphaModFix/>
          </a:blip>
          <a:srcRect/>
          <a:stretch/>
        </p:blipFill>
        <p:spPr>
          <a:xfrm>
            <a:off x="0" y="0"/>
            <a:ext cx="9153525" cy="6858000"/>
          </a:xfrm>
          <a:prstGeom prst="rect">
            <a:avLst/>
          </a:prstGeom>
          <a:noFill/>
          <a:ln>
            <a:noFill/>
          </a:ln>
        </p:spPr>
      </p:pic>
      <p:sp>
        <p:nvSpPr>
          <p:cNvPr id="152" name="Google Shape;152;p22"/>
          <p:cNvSpPr txBox="1">
            <a:spLocks noGrp="1"/>
          </p:cNvSpPr>
          <p:nvPr>
            <p:ph type="title"/>
          </p:nvPr>
        </p:nvSpPr>
        <p:spPr>
          <a:xfrm>
            <a:off x="1571625" y="857250"/>
            <a:ext cx="6143625" cy="1296987"/>
          </a:xfrm>
          <a:prstGeom prst="rect">
            <a:avLst/>
          </a:prstGeom>
          <a:solidFill>
            <a:srgbClr val="7793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dirty="0">
                <a:solidFill>
                  <a:schemeClr val="lt1"/>
                </a:solidFill>
                <a:latin typeface="Calibri"/>
                <a:ea typeface="Calibri"/>
                <a:cs typeface="Calibri"/>
                <a:sym typeface="Calibri"/>
              </a:rPr>
              <a:t>BUDAYA KERJA</a:t>
            </a:r>
            <a:br>
              <a:rPr lang="en-US" sz="4400" b="0" i="0" u="none" strike="noStrike" cap="none" dirty="0">
                <a:solidFill>
                  <a:schemeClr val="lt1"/>
                </a:solidFill>
                <a:latin typeface="Calibri"/>
                <a:ea typeface="Calibri"/>
                <a:cs typeface="Calibri"/>
                <a:sym typeface="Calibri"/>
              </a:rPr>
            </a:br>
            <a:r>
              <a:rPr lang="id-ID" sz="4400" b="0" i="0" u="none" strike="noStrike" cap="none" dirty="0" smtClean="0">
                <a:solidFill>
                  <a:schemeClr val="lt1"/>
                </a:solidFill>
                <a:latin typeface="Calibri"/>
                <a:ea typeface="Calibri"/>
                <a:cs typeface="Calibri"/>
                <a:sym typeface="Calibri"/>
              </a:rPr>
              <a:t>BIDANG PSDK</a:t>
            </a:r>
            <a:endParaRPr/>
          </a:p>
        </p:txBody>
      </p:sp>
      <p:sp>
        <p:nvSpPr>
          <p:cNvPr id="153" name="Google Shape;153;p22"/>
          <p:cNvSpPr txBox="1">
            <a:spLocks noGrp="1"/>
          </p:cNvSpPr>
          <p:nvPr>
            <p:ph type="body" idx="1"/>
          </p:nvPr>
        </p:nvSpPr>
        <p:spPr>
          <a:xfrm>
            <a:off x="285750" y="2643187"/>
            <a:ext cx="8258175" cy="2328862"/>
          </a:xfrm>
          <a:prstGeom prst="rect">
            <a:avLst/>
          </a:prstGeom>
          <a:solidFill>
            <a:srgbClr val="CCC1DA"/>
          </a:solid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6600"/>
              <a:buFont typeface="Arial"/>
              <a:buNone/>
            </a:pPr>
            <a:r>
              <a:rPr lang="en-US" sz="6600" b="0" i="0" u="none" dirty="0" err="1">
                <a:solidFill>
                  <a:schemeClr val="dk1"/>
                </a:solidFill>
                <a:latin typeface="Calibri"/>
                <a:ea typeface="Calibri"/>
                <a:cs typeface="Calibri"/>
                <a:sym typeface="Calibri"/>
              </a:rPr>
              <a:t>Ringkas</a:t>
            </a:r>
            <a:r>
              <a:rPr lang="en-US" sz="6600" b="0" i="0" u="none" dirty="0">
                <a:solidFill>
                  <a:schemeClr val="dk1"/>
                </a:solidFill>
                <a:latin typeface="Calibri"/>
                <a:ea typeface="Calibri"/>
                <a:cs typeface="Calibri"/>
                <a:sym typeface="Calibri"/>
              </a:rPr>
              <a:t>, </a:t>
            </a:r>
            <a:r>
              <a:rPr lang="en-US" sz="6600" b="0" i="0" u="none" dirty="0" err="1">
                <a:solidFill>
                  <a:schemeClr val="dk1"/>
                </a:solidFill>
                <a:latin typeface="Calibri"/>
                <a:ea typeface="Calibri"/>
                <a:cs typeface="Calibri"/>
                <a:sym typeface="Calibri"/>
              </a:rPr>
              <a:t>Rapi</a:t>
            </a:r>
            <a:r>
              <a:rPr lang="en-US" sz="6600" b="0" i="0" u="none" dirty="0">
                <a:solidFill>
                  <a:schemeClr val="dk1"/>
                </a:solidFill>
                <a:latin typeface="Calibri"/>
                <a:ea typeface="Calibri"/>
                <a:cs typeface="Calibri"/>
                <a:sym typeface="Calibri"/>
              </a:rPr>
              <a:t>, </a:t>
            </a:r>
            <a:r>
              <a:rPr lang="en-US" sz="6600" b="0" i="0" u="none" dirty="0" err="1">
                <a:solidFill>
                  <a:schemeClr val="dk1"/>
                </a:solidFill>
                <a:latin typeface="Calibri"/>
                <a:ea typeface="Calibri"/>
                <a:cs typeface="Calibri"/>
                <a:sym typeface="Calibri"/>
              </a:rPr>
              <a:t>Resik</a:t>
            </a:r>
            <a:r>
              <a:rPr lang="en-US" sz="6600" b="0" i="0" u="none" dirty="0">
                <a:solidFill>
                  <a:schemeClr val="dk1"/>
                </a:solidFill>
                <a:latin typeface="Calibri"/>
                <a:ea typeface="Calibri"/>
                <a:cs typeface="Calibri"/>
                <a:sym typeface="Calibri"/>
              </a:rPr>
              <a:t>, </a:t>
            </a:r>
            <a:r>
              <a:rPr lang="en-US" sz="6600" b="0" i="0" u="none" dirty="0" err="1">
                <a:solidFill>
                  <a:schemeClr val="dk1"/>
                </a:solidFill>
                <a:latin typeface="Calibri"/>
                <a:ea typeface="Calibri"/>
                <a:cs typeface="Calibri"/>
                <a:sym typeface="Calibri"/>
              </a:rPr>
              <a:t>Rawat</a:t>
            </a:r>
            <a:r>
              <a:rPr lang="en-US" sz="6600" b="0" i="0" u="none" dirty="0">
                <a:solidFill>
                  <a:schemeClr val="dk1"/>
                </a:solidFill>
                <a:latin typeface="Calibri"/>
                <a:ea typeface="Calibri"/>
                <a:cs typeface="Calibri"/>
                <a:sym typeface="Calibri"/>
              </a:rPr>
              <a:t> </a:t>
            </a:r>
            <a:r>
              <a:rPr lang="en-US" sz="6600" b="0" i="0" u="none" dirty="0" err="1">
                <a:solidFill>
                  <a:schemeClr val="dk1"/>
                </a:solidFill>
                <a:latin typeface="Calibri"/>
                <a:ea typeface="Calibri"/>
                <a:cs typeface="Calibri"/>
                <a:sym typeface="Calibri"/>
              </a:rPr>
              <a:t>dan</a:t>
            </a:r>
            <a:r>
              <a:rPr lang="en-US" sz="6600" b="0" i="0" u="none" dirty="0">
                <a:solidFill>
                  <a:schemeClr val="dk1"/>
                </a:solidFill>
                <a:latin typeface="Calibri"/>
                <a:ea typeface="Calibri"/>
                <a:cs typeface="Calibri"/>
                <a:sym typeface="Calibri"/>
              </a:rPr>
              <a:t> </a:t>
            </a:r>
            <a:r>
              <a:rPr lang="en-US" sz="6600" b="0" i="0" u="none" dirty="0" err="1">
                <a:solidFill>
                  <a:schemeClr val="dk1"/>
                </a:solidFill>
                <a:latin typeface="Calibri"/>
                <a:ea typeface="Calibri"/>
                <a:cs typeface="Calibri"/>
                <a:sym typeface="Calibri"/>
              </a:rPr>
              <a:t>Rajin</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44"/>
          </a:xfrm>
        </p:spPr>
        <p:txBody>
          <a:bodyPr>
            <a:normAutofit fontScale="90000"/>
          </a:bodyPr>
          <a:lstStyle/>
          <a:p>
            <a:pPr algn="ctr"/>
            <a:r>
              <a:rPr lang="id-ID" b="1" dirty="0" smtClean="0">
                <a:solidFill>
                  <a:schemeClr val="tx1"/>
                </a:solidFill>
                <a:latin typeface="Arial Black" pitchFamily="34" charset="0"/>
              </a:rPr>
              <a:t>RUANG LINGKUP BIDANG PSDK</a:t>
            </a:r>
            <a:endParaRPr lang="id-ID" b="1" dirty="0">
              <a:solidFill>
                <a:schemeClr val="tx1"/>
              </a:solidFill>
              <a:latin typeface="Arial Black" pitchFamily="34" charset="0"/>
            </a:endParaRPr>
          </a:p>
        </p:txBody>
      </p:sp>
      <p:sp>
        <p:nvSpPr>
          <p:cNvPr id="3" name="Content Placeholder 2"/>
          <p:cNvSpPr>
            <a:spLocks noGrp="1"/>
          </p:cNvSpPr>
          <p:nvPr>
            <p:ph idx="1"/>
          </p:nvPr>
        </p:nvSpPr>
        <p:spPr>
          <a:xfrm>
            <a:off x="179512" y="1357298"/>
            <a:ext cx="8321578" cy="5072098"/>
          </a:xfrm>
        </p:spPr>
        <p:txBody>
          <a:bodyPr>
            <a:noAutofit/>
          </a:bodyPr>
          <a:lstStyle/>
          <a:p>
            <a:pPr marL="0" indent="0">
              <a:buNone/>
            </a:pPr>
            <a:r>
              <a:rPr lang="id-ID" sz="2400" b="1" i="1" dirty="0" smtClean="0">
                <a:latin typeface="Arial Black" pitchFamily="34" charset="0"/>
              </a:rPr>
              <a:t>TUGAS &amp; TANGGUNGJAWAB : </a:t>
            </a:r>
          </a:p>
          <a:p>
            <a:pPr>
              <a:buNone/>
            </a:pPr>
            <a:r>
              <a:rPr lang="id-ID" sz="2400" b="1" dirty="0">
                <a:latin typeface="Arial Black" pitchFamily="34" charset="0"/>
              </a:rPr>
              <a:t> </a:t>
            </a:r>
            <a:r>
              <a:rPr lang="id-ID" sz="2400" b="1" dirty="0" smtClean="0">
                <a:latin typeface="Arial Black" pitchFamily="34" charset="0"/>
              </a:rPr>
              <a:t>  MELAKSANAKAN PERUMUSAN &amp; PELAKSANAAN KEBIJAKAN OPERASIONAL DI </a:t>
            </a:r>
            <a:r>
              <a:rPr lang="id-ID" sz="2400" dirty="0" smtClean="0">
                <a:latin typeface="Arial Black" pitchFamily="34" charset="0"/>
              </a:rPr>
              <a:t>BIDANG</a:t>
            </a:r>
            <a:r>
              <a:rPr lang="id-ID" sz="2400" b="1" dirty="0" smtClean="0">
                <a:latin typeface="Arial Black" pitchFamily="34" charset="0"/>
              </a:rPr>
              <a:t> : </a:t>
            </a:r>
          </a:p>
          <a:p>
            <a:pPr marL="809625" indent="-809625">
              <a:buNone/>
            </a:pPr>
            <a:r>
              <a:rPr lang="id-ID" sz="2400" b="1" dirty="0">
                <a:latin typeface="Arial Black" pitchFamily="34" charset="0"/>
              </a:rPr>
              <a:t> </a:t>
            </a:r>
            <a:r>
              <a:rPr lang="id-ID" sz="2400" b="1" dirty="0" smtClean="0">
                <a:latin typeface="Arial Black" pitchFamily="34" charset="0"/>
              </a:rPr>
              <a:t>   A. PELAYANAN KESEHATAN PRIMER &amp;   KESEHATAN RUJUKAN DAN  YANKESTRAD </a:t>
            </a:r>
          </a:p>
          <a:p>
            <a:pPr marL="900113" indent="-900113" defTabSz="812800">
              <a:buNone/>
            </a:pPr>
            <a:r>
              <a:rPr lang="id-ID" sz="2400" b="1" dirty="0">
                <a:latin typeface="Arial Black" pitchFamily="34" charset="0"/>
              </a:rPr>
              <a:t> </a:t>
            </a:r>
            <a:r>
              <a:rPr lang="id-ID" sz="2400" b="1" dirty="0" smtClean="0">
                <a:latin typeface="Arial Black" pitchFamily="34" charset="0"/>
              </a:rPr>
              <a:t>   B. KEFARMASIAN, ALAT KESEHATAN &amp; PERBEKALAN KESEHATAN RUMAH TANGGA </a:t>
            </a:r>
          </a:p>
          <a:p>
            <a:pPr marL="809625" indent="-809625">
              <a:buNone/>
            </a:pPr>
            <a:r>
              <a:rPr lang="id-ID" sz="2400" b="1" dirty="0" smtClean="0">
                <a:latin typeface="Arial Black" pitchFamily="34" charset="0"/>
              </a:rPr>
              <a:t>    C. SUMBERDAYA KESEHATAN (TERMASUK JKN DAN REHAB PUSK,PUSTU &amp; RUMDIN )</a:t>
            </a:r>
            <a:endParaRPr lang="id-ID" sz="2400" b="1" dirty="0">
              <a:latin typeface="Arial Black" pitchFamily="34" charset="0"/>
            </a:endParaRPr>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24" cy="857232"/>
          </a:xfrm>
        </p:spPr>
        <p:txBody>
          <a:bodyPr>
            <a:normAutofit fontScale="90000"/>
          </a:bodyPr>
          <a:lstStyle/>
          <a:p>
            <a:r>
              <a:rPr lang="id-ID" sz="3200" dirty="0" smtClean="0">
                <a:solidFill>
                  <a:schemeClr val="tx1"/>
                </a:solidFill>
                <a:latin typeface="Arial Black" pitchFamily="34" charset="0"/>
              </a:rPr>
              <a:t>PROGRAM KEGIATAN BIDANG PSDK</a:t>
            </a:r>
            <a:endParaRPr lang="id-ID" sz="3200" dirty="0">
              <a:solidFill>
                <a:schemeClr val="tx1"/>
              </a:solidFill>
              <a:latin typeface="Arial Black" pitchFamily="34" charset="0"/>
            </a:endParaRPr>
          </a:p>
        </p:txBody>
      </p:sp>
      <p:sp>
        <p:nvSpPr>
          <p:cNvPr id="3" name="Content Placeholder 2"/>
          <p:cNvSpPr>
            <a:spLocks noGrp="1"/>
          </p:cNvSpPr>
          <p:nvPr>
            <p:ph idx="1"/>
          </p:nvPr>
        </p:nvSpPr>
        <p:spPr>
          <a:xfrm>
            <a:off x="0" y="1142984"/>
            <a:ext cx="9144000" cy="5357850"/>
          </a:xfrm>
        </p:spPr>
        <p:txBody>
          <a:bodyPr>
            <a:normAutofit fontScale="85000" lnSpcReduction="10000"/>
          </a:bodyPr>
          <a:lstStyle/>
          <a:p>
            <a:pPr marL="514350" indent="-514350">
              <a:buNone/>
            </a:pPr>
            <a:r>
              <a:rPr lang="en-US" sz="3300" b="1" dirty="0" smtClean="0"/>
              <a:t>1. </a:t>
            </a:r>
            <a:r>
              <a:rPr lang="id-ID" sz="3300" b="1" dirty="0" smtClean="0"/>
              <a:t>Penyediaan</a:t>
            </a:r>
            <a:r>
              <a:rPr lang="id-ID" sz="3300" b="1" baseline="0" dirty="0" smtClean="0"/>
              <a:t> /peningkatan/pemeliharaan sarana/prasarana faskes yg bekerjasama dg badan penyelenggaraan jaminan sosial kesehatan (DBH-CHT)</a:t>
            </a:r>
            <a:endParaRPr lang="en-US" sz="3300" b="1" baseline="0" dirty="0" smtClean="0"/>
          </a:p>
          <a:p>
            <a:pPr marL="514350" indent="-514350">
              <a:buNone/>
            </a:pPr>
            <a:r>
              <a:rPr lang="en-US" sz="3300" b="1" dirty="0" smtClean="0"/>
              <a:t>2. </a:t>
            </a:r>
            <a:r>
              <a:rPr lang="id-ID" sz="3300" b="1" dirty="0" smtClean="0"/>
              <a:t>Pengelolaan </a:t>
            </a:r>
            <a:r>
              <a:rPr lang="en-US" sz="3300" b="1" dirty="0" smtClean="0"/>
              <a:t>&amp; </a:t>
            </a:r>
            <a:r>
              <a:rPr lang="en-US" sz="3300" b="1" dirty="0" err="1" smtClean="0"/>
              <a:t>Perbekalan</a:t>
            </a:r>
            <a:r>
              <a:rPr lang="en-US" sz="3300" b="1" dirty="0" smtClean="0"/>
              <a:t> </a:t>
            </a:r>
            <a:r>
              <a:rPr lang="en-US" sz="3300" b="1" dirty="0" err="1" smtClean="0"/>
              <a:t>Kesehatan</a:t>
            </a:r>
            <a:r>
              <a:rPr lang="id-ID" sz="3300" b="1" dirty="0" smtClean="0"/>
              <a:t> (APBD)</a:t>
            </a:r>
          </a:p>
          <a:p>
            <a:pPr marL="449263" indent="-449263">
              <a:buNone/>
            </a:pPr>
            <a:r>
              <a:rPr lang="en-US" sz="3300" b="1" dirty="0" smtClean="0"/>
              <a:t>3</a:t>
            </a:r>
            <a:r>
              <a:rPr lang="id-ID" sz="3300" b="1" dirty="0" smtClean="0"/>
              <a:t>. Pen</a:t>
            </a:r>
            <a:r>
              <a:rPr lang="en-US" sz="3300" b="1" dirty="0" err="1" smtClean="0"/>
              <a:t>gelola</a:t>
            </a:r>
            <a:r>
              <a:rPr lang="id-ID" sz="3300" b="1" dirty="0" smtClean="0"/>
              <a:t>an&amp; Perbekalan Kesehatan</a:t>
            </a:r>
            <a:r>
              <a:rPr lang="id-ID" sz="3300" b="1" baseline="0" dirty="0" smtClean="0"/>
              <a:t> (DAK)</a:t>
            </a:r>
            <a:endParaRPr lang="id-ID" sz="3300" b="1" dirty="0" smtClean="0"/>
          </a:p>
          <a:p>
            <a:pPr>
              <a:buNone/>
            </a:pPr>
            <a:r>
              <a:rPr lang="id-ID" sz="3300" b="1" dirty="0" smtClean="0"/>
              <a:t>4. Pembinaan</a:t>
            </a:r>
            <a:r>
              <a:rPr lang="id-ID" sz="3300" b="1" baseline="0" dirty="0" smtClean="0"/>
              <a:t> Upaya Kesehatan Dasar </a:t>
            </a:r>
            <a:endParaRPr lang="id-ID" sz="3300" b="1" dirty="0" smtClean="0"/>
          </a:p>
          <a:p>
            <a:pPr marL="449263" indent="-449263">
              <a:buNone/>
            </a:pPr>
            <a:r>
              <a:rPr lang="id-ID" sz="3300" b="1" dirty="0" smtClean="0"/>
              <a:t>5. Peningkatan Pusk Rawat Inap menjadi  Rawat Inap Standart  (BK-Prov)</a:t>
            </a:r>
          </a:p>
          <a:p>
            <a:pPr>
              <a:buNone/>
            </a:pPr>
            <a:r>
              <a:rPr lang="id-ID" sz="3300" b="1" dirty="0" smtClean="0"/>
              <a:t>6. Pembinaan</a:t>
            </a:r>
            <a:r>
              <a:rPr lang="id-ID" sz="3300" b="1" baseline="0" dirty="0" smtClean="0"/>
              <a:t> Upaya Kesehatan Tradisional</a:t>
            </a:r>
            <a:endParaRPr lang="id-ID" sz="3300" b="1" dirty="0" smtClean="0"/>
          </a:p>
          <a:p>
            <a:pPr>
              <a:buNone/>
            </a:pPr>
            <a:r>
              <a:rPr lang="id-ID" sz="3300" b="1" dirty="0" smtClean="0"/>
              <a:t>7. Jaminan Kesehatan  Masyarakat Kota Madiun/JKN</a:t>
            </a:r>
          </a:p>
          <a:p>
            <a:pPr marL="449263" indent="-449263">
              <a:buNone/>
            </a:pPr>
            <a:r>
              <a:rPr lang="en-US" sz="3300" b="1" dirty="0" smtClean="0"/>
              <a:t>9</a:t>
            </a:r>
            <a:r>
              <a:rPr lang="id-ID" sz="3300" b="1" dirty="0" smtClean="0"/>
              <a:t>. Pembinaan &amp; Registrasi Sarana Pelayanan   </a:t>
            </a:r>
            <a:r>
              <a:rPr lang="id-ID" sz="3300" b="1" dirty="0" smtClean="0"/>
              <a:t>Kesehatan</a:t>
            </a:r>
            <a:endParaRPr lang="id-ID" sz="3300" b="1" dirty="0" smtClean="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US" sz="2800" dirty="0" smtClean="0">
                <a:solidFill>
                  <a:schemeClr val="tx1"/>
                </a:solidFill>
                <a:latin typeface="Arial Black" pitchFamily="34" charset="0"/>
              </a:rPr>
              <a:t>RENCANA </a:t>
            </a:r>
            <a:r>
              <a:rPr lang="id-ID" sz="2800" dirty="0" smtClean="0">
                <a:solidFill>
                  <a:schemeClr val="tx1"/>
                </a:solidFill>
                <a:latin typeface="Arial Black" pitchFamily="34" charset="0"/>
              </a:rPr>
              <a:t>ANGGARAN </a:t>
            </a:r>
            <a:r>
              <a:rPr lang="en-US" sz="2800" dirty="0" smtClean="0">
                <a:solidFill>
                  <a:schemeClr val="tx1"/>
                </a:solidFill>
                <a:latin typeface="Arial Black" pitchFamily="34" charset="0"/>
              </a:rPr>
              <a:t>KEGIATAN (</a:t>
            </a:r>
            <a:r>
              <a:rPr lang="en-US" sz="2800" dirty="0" err="1" smtClean="0">
                <a:solidFill>
                  <a:schemeClr val="tx1"/>
                </a:solidFill>
                <a:latin typeface="Arial Black" pitchFamily="34" charset="0"/>
              </a:rPr>
              <a:t>rka</a:t>
            </a:r>
            <a:r>
              <a:rPr lang="en-US" sz="2800" dirty="0" smtClean="0">
                <a:solidFill>
                  <a:schemeClr val="tx1"/>
                </a:solidFill>
                <a:latin typeface="Arial Black" pitchFamily="34" charset="0"/>
              </a:rPr>
              <a:t>)</a:t>
            </a:r>
            <a:br>
              <a:rPr lang="en-US" sz="2800" dirty="0" smtClean="0">
                <a:solidFill>
                  <a:schemeClr val="tx1"/>
                </a:solidFill>
                <a:latin typeface="Arial Black" pitchFamily="34" charset="0"/>
              </a:rPr>
            </a:br>
            <a:r>
              <a:rPr lang="id-ID" sz="2800" dirty="0" smtClean="0">
                <a:solidFill>
                  <a:schemeClr val="tx1"/>
                </a:solidFill>
                <a:latin typeface="Arial Black" pitchFamily="34" charset="0"/>
              </a:rPr>
              <a:t>BIDANG</a:t>
            </a:r>
            <a:r>
              <a:rPr lang="en-US" sz="2800" dirty="0" smtClean="0">
                <a:solidFill>
                  <a:schemeClr val="tx1"/>
                </a:solidFill>
                <a:latin typeface="Arial Black" pitchFamily="34" charset="0"/>
              </a:rPr>
              <a:t> </a:t>
            </a:r>
            <a:r>
              <a:rPr lang="id-ID" sz="2800" dirty="0" smtClean="0">
                <a:solidFill>
                  <a:schemeClr val="tx1"/>
                </a:solidFill>
                <a:latin typeface="Arial Black" pitchFamily="34" charset="0"/>
              </a:rPr>
              <a:t>P</a:t>
            </a:r>
            <a:r>
              <a:rPr lang="en-US" sz="2800" dirty="0" smtClean="0">
                <a:solidFill>
                  <a:schemeClr val="tx1"/>
                </a:solidFill>
                <a:latin typeface="Arial Black" pitchFamily="34" charset="0"/>
              </a:rPr>
              <a:t>SDK </a:t>
            </a:r>
            <a:r>
              <a:rPr lang="id-ID" sz="2800" dirty="0" smtClean="0">
                <a:solidFill>
                  <a:schemeClr val="tx1"/>
                </a:solidFill>
                <a:latin typeface="Arial Black" pitchFamily="34" charset="0"/>
              </a:rPr>
              <a:t>TAHUN ANGGARAN 201</a:t>
            </a:r>
            <a:r>
              <a:rPr lang="en-US" sz="2800" dirty="0" smtClean="0">
                <a:solidFill>
                  <a:schemeClr val="tx1"/>
                </a:solidFill>
                <a:latin typeface="Arial Black" pitchFamily="34" charset="0"/>
              </a:rPr>
              <a:t>9</a:t>
            </a:r>
            <a:endParaRPr lang="id-ID" sz="2800" dirty="0">
              <a:solidFill>
                <a:schemeClr val="tx1"/>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991494681"/>
              </p:ext>
            </p:extLst>
          </p:nvPr>
        </p:nvGraphicFramePr>
        <p:xfrm>
          <a:off x="214282" y="1556790"/>
          <a:ext cx="8572559" cy="4872606"/>
        </p:xfrm>
        <a:graphic>
          <a:graphicData uri="http://schemas.openxmlformats.org/drawingml/2006/table">
            <a:tbl>
              <a:tblPr firstRow="1" bandRow="1">
                <a:tableStyleId>{5C22544A-7EE6-4342-B048-85BDC9FD1C3A}</a:tableStyleId>
              </a:tblPr>
              <a:tblGrid>
                <a:gridCol w="608234"/>
                <a:gridCol w="2348491"/>
                <a:gridCol w="1402203"/>
                <a:gridCol w="931956"/>
                <a:gridCol w="3281675"/>
              </a:tblGrid>
              <a:tr h="886524">
                <a:tc>
                  <a:txBody>
                    <a:bodyPr/>
                    <a:lstStyle/>
                    <a:p>
                      <a:r>
                        <a:rPr lang="id-ID" sz="2000" b="1" dirty="0" smtClean="0"/>
                        <a:t>NO</a:t>
                      </a:r>
                      <a:endParaRPr lang="id-ID" sz="2000" b="1" dirty="0"/>
                    </a:p>
                  </a:txBody>
                  <a:tcPr/>
                </a:tc>
                <a:tc>
                  <a:txBody>
                    <a:bodyPr/>
                    <a:lstStyle/>
                    <a:p>
                      <a:r>
                        <a:rPr lang="id-ID" sz="2000" b="1" dirty="0" smtClean="0"/>
                        <a:t>KEGIATAN</a:t>
                      </a:r>
                      <a:endParaRPr lang="id-ID" sz="2000" b="1" dirty="0"/>
                    </a:p>
                  </a:txBody>
                  <a:tcPr/>
                </a:tc>
                <a:tc>
                  <a:txBody>
                    <a:bodyPr/>
                    <a:lstStyle/>
                    <a:p>
                      <a:r>
                        <a:rPr lang="id-ID" sz="2000" b="1" dirty="0" smtClean="0"/>
                        <a:t>KEGIATAN</a:t>
                      </a:r>
                      <a:endParaRPr lang="id-ID" sz="2000" b="1" dirty="0"/>
                    </a:p>
                  </a:txBody>
                  <a:tcPr/>
                </a:tc>
                <a:tc>
                  <a:txBody>
                    <a:bodyPr/>
                    <a:lstStyle/>
                    <a:p>
                      <a:r>
                        <a:rPr lang="id-ID" sz="2000" b="1" dirty="0" smtClean="0"/>
                        <a:t>SUB KEG</a:t>
                      </a:r>
                      <a:endParaRPr lang="id-ID" sz="2000" b="1" dirty="0"/>
                    </a:p>
                  </a:txBody>
                  <a:tcPr/>
                </a:tc>
                <a:tc>
                  <a:txBody>
                    <a:bodyPr/>
                    <a:lstStyle/>
                    <a:p>
                      <a:r>
                        <a:rPr lang="id-ID" sz="2000" b="1" dirty="0" smtClean="0"/>
                        <a:t> TOTAL ANGGARAN (Rp)</a:t>
                      </a:r>
                      <a:endParaRPr lang="id-ID" sz="2000" b="1" dirty="0"/>
                    </a:p>
                  </a:txBody>
                  <a:tcPr/>
                </a:tc>
              </a:tr>
              <a:tr h="886524">
                <a:tc>
                  <a:txBody>
                    <a:bodyPr/>
                    <a:lstStyle/>
                    <a:p>
                      <a:r>
                        <a:rPr lang="id-ID" sz="2000" b="1" dirty="0" smtClean="0"/>
                        <a:t>1</a:t>
                      </a:r>
                      <a:endParaRPr lang="id-ID" sz="2000" b="1" dirty="0"/>
                    </a:p>
                  </a:txBody>
                  <a:tcPr/>
                </a:tc>
                <a:tc>
                  <a:txBody>
                    <a:bodyPr/>
                    <a:lstStyle/>
                    <a:p>
                      <a:r>
                        <a:rPr lang="id-ID" sz="2000" b="1" dirty="0" smtClean="0"/>
                        <a:t>SEKSI FARMASI &amp; ALKES </a:t>
                      </a:r>
                      <a:endParaRPr lang="id-ID" sz="2000" b="1" dirty="0"/>
                    </a:p>
                  </a:txBody>
                  <a:tcPr/>
                </a:tc>
                <a:tc>
                  <a:txBody>
                    <a:bodyPr/>
                    <a:lstStyle/>
                    <a:p>
                      <a:pPr algn="ctr"/>
                      <a:r>
                        <a:rPr lang="id-ID" sz="2000" b="1" dirty="0" smtClean="0"/>
                        <a:t>3</a:t>
                      </a:r>
                      <a:endParaRPr lang="id-ID" sz="2000" b="1" dirty="0"/>
                    </a:p>
                  </a:txBody>
                  <a:tcPr/>
                </a:tc>
                <a:tc>
                  <a:txBody>
                    <a:bodyPr/>
                    <a:lstStyle/>
                    <a:p>
                      <a:pPr algn="ctr"/>
                      <a:r>
                        <a:rPr lang="id-ID" sz="2000" b="1" dirty="0" smtClean="0"/>
                        <a:t>16</a:t>
                      </a:r>
                      <a:endParaRPr lang="id-ID" sz="20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d-ID" sz="2000" b="1" dirty="0" smtClean="0"/>
                        <a:t>6.497.186.000</a:t>
                      </a:r>
                    </a:p>
                    <a:p>
                      <a:pPr algn="r"/>
                      <a:endParaRPr lang="id-ID" sz="2000" b="1" dirty="0"/>
                    </a:p>
                  </a:txBody>
                  <a:tcPr/>
                </a:tc>
              </a:tr>
              <a:tr h="1007828">
                <a:tc>
                  <a:txBody>
                    <a:bodyPr/>
                    <a:lstStyle/>
                    <a:p>
                      <a:r>
                        <a:rPr lang="id-ID" sz="2000" b="1" dirty="0" smtClean="0"/>
                        <a:t>2</a:t>
                      </a:r>
                      <a:endParaRPr lang="id-ID" sz="2000" b="1" dirty="0"/>
                    </a:p>
                  </a:txBody>
                  <a:tcPr/>
                </a:tc>
                <a:tc>
                  <a:txBody>
                    <a:bodyPr/>
                    <a:lstStyle/>
                    <a:p>
                      <a:r>
                        <a:rPr lang="id-ID" sz="2000" b="1" dirty="0" smtClean="0"/>
                        <a:t>SEKSI PELAYANAN KESEHATAN</a:t>
                      </a:r>
                      <a:endParaRPr lang="id-ID" sz="2000" b="1" dirty="0"/>
                    </a:p>
                  </a:txBody>
                  <a:tcPr/>
                </a:tc>
                <a:tc>
                  <a:txBody>
                    <a:bodyPr/>
                    <a:lstStyle/>
                    <a:p>
                      <a:pPr algn="ctr"/>
                      <a:r>
                        <a:rPr lang="id-ID" sz="2000" b="1" dirty="0" smtClean="0"/>
                        <a:t>3</a:t>
                      </a:r>
                      <a:endParaRPr lang="id-ID" sz="2000" b="1" dirty="0"/>
                    </a:p>
                  </a:txBody>
                  <a:tcPr/>
                </a:tc>
                <a:tc>
                  <a:txBody>
                    <a:bodyPr/>
                    <a:lstStyle/>
                    <a:p>
                      <a:pPr algn="ctr"/>
                      <a:r>
                        <a:rPr lang="id-ID" sz="2000" b="1" dirty="0" smtClean="0"/>
                        <a:t>32</a:t>
                      </a:r>
                      <a:endParaRPr lang="id-ID" sz="2000" b="1" dirty="0"/>
                    </a:p>
                  </a:txBody>
                  <a:tcPr/>
                </a:tc>
                <a:tc>
                  <a:txBody>
                    <a:bodyPr/>
                    <a:lstStyle/>
                    <a:p>
                      <a:pPr algn="r"/>
                      <a:r>
                        <a:rPr lang="id-ID" sz="2000" b="1" dirty="0" smtClean="0"/>
                        <a:t>4.152.293.8</a:t>
                      </a:r>
                      <a:r>
                        <a:rPr lang="en-US" sz="2000" b="1" dirty="0" smtClean="0"/>
                        <a:t>00</a:t>
                      </a:r>
                      <a:endParaRPr lang="id-ID" sz="2000" b="1" dirty="0"/>
                    </a:p>
                  </a:txBody>
                  <a:tcPr/>
                </a:tc>
              </a:tr>
              <a:tr h="1083902">
                <a:tc>
                  <a:txBody>
                    <a:bodyPr/>
                    <a:lstStyle/>
                    <a:p>
                      <a:r>
                        <a:rPr lang="id-ID" sz="2000" b="1" dirty="0" smtClean="0"/>
                        <a:t>3</a:t>
                      </a:r>
                      <a:endParaRPr lang="id-ID" sz="2000" b="1" dirty="0"/>
                    </a:p>
                  </a:txBody>
                  <a:tcPr/>
                </a:tc>
                <a:tc>
                  <a:txBody>
                    <a:bodyPr/>
                    <a:lstStyle/>
                    <a:p>
                      <a:r>
                        <a:rPr lang="id-ID" sz="2000" b="1" dirty="0" smtClean="0"/>
                        <a:t>SEKSI SUMBERDAYA KESEHATAN</a:t>
                      </a:r>
                      <a:endParaRPr lang="id-ID" sz="2000" b="1" dirty="0"/>
                    </a:p>
                  </a:txBody>
                  <a:tcPr/>
                </a:tc>
                <a:tc>
                  <a:txBody>
                    <a:bodyPr/>
                    <a:lstStyle/>
                    <a:p>
                      <a:pPr algn="ctr"/>
                      <a:r>
                        <a:rPr lang="id-ID" sz="2000" b="1" dirty="0" smtClean="0"/>
                        <a:t>3</a:t>
                      </a:r>
                      <a:endParaRPr lang="id-ID" sz="2000" b="1" dirty="0"/>
                    </a:p>
                  </a:txBody>
                  <a:tcPr/>
                </a:tc>
                <a:tc>
                  <a:txBody>
                    <a:bodyPr/>
                    <a:lstStyle/>
                    <a:p>
                      <a:pPr algn="ctr"/>
                      <a:r>
                        <a:rPr lang="en-US" sz="2000" b="1" dirty="0" smtClean="0"/>
                        <a:t>4</a:t>
                      </a:r>
                      <a:r>
                        <a:rPr lang="id-ID" sz="2000" b="1" dirty="0" smtClean="0"/>
                        <a:t>5</a:t>
                      </a:r>
                      <a:endParaRPr lang="id-ID" sz="20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d-ID" sz="2000" b="1" dirty="0" smtClean="0"/>
                        <a:t>2</a:t>
                      </a:r>
                      <a:r>
                        <a:rPr lang="en-US" sz="2000" b="1" dirty="0" smtClean="0"/>
                        <a:t>6.2</a:t>
                      </a:r>
                      <a:r>
                        <a:rPr lang="id-ID" sz="2000" b="1" dirty="0" smtClean="0"/>
                        <a:t>03</a:t>
                      </a:r>
                      <a:r>
                        <a:rPr lang="en-US" sz="2000" b="1" dirty="0" smtClean="0"/>
                        <a:t>.</a:t>
                      </a:r>
                      <a:r>
                        <a:rPr lang="id-ID" sz="2000" b="1" dirty="0" smtClean="0"/>
                        <a:t>689.000</a:t>
                      </a:r>
                    </a:p>
                    <a:p>
                      <a:pPr algn="r"/>
                      <a:endParaRPr lang="id-ID" sz="2000" b="1" dirty="0"/>
                    </a:p>
                  </a:txBody>
                  <a:tcPr/>
                </a:tc>
              </a:tr>
              <a:tr h="1007828">
                <a:tc>
                  <a:txBody>
                    <a:bodyPr/>
                    <a:lstStyle/>
                    <a:p>
                      <a:endParaRPr lang="id-ID" sz="2000" b="1"/>
                    </a:p>
                  </a:txBody>
                  <a:tcPr/>
                </a:tc>
                <a:tc>
                  <a:txBody>
                    <a:bodyPr/>
                    <a:lstStyle/>
                    <a:p>
                      <a:r>
                        <a:rPr lang="id-ID" sz="2000" b="1" dirty="0" smtClean="0">
                          <a:solidFill>
                            <a:schemeClr val="tx1"/>
                          </a:solidFill>
                        </a:rPr>
                        <a:t>TOTAL ANGGARAN BIDANG PSDK</a:t>
                      </a:r>
                      <a:endParaRPr lang="id-ID" sz="2000" b="1" dirty="0">
                        <a:solidFill>
                          <a:schemeClr val="tx1"/>
                        </a:solidFill>
                      </a:endParaRPr>
                    </a:p>
                  </a:txBody>
                  <a:tcPr/>
                </a:tc>
                <a:tc>
                  <a:txBody>
                    <a:bodyPr/>
                    <a:lstStyle/>
                    <a:p>
                      <a:pPr algn="ctr"/>
                      <a:r>
                        <a:rPr lang="id-ID" sz="2000" b="1" dirty="0" smtClean="0">
                          <a:solidFill>
                            <a:schemeClr val="tx1"/>
                          </a:solidFill>
                        </a:rPr>
                        <a:t>9</a:t>
                      </a:r>
                      <a:endParaRPr lang="id-ID" sz="2000" b="1" dirty="0">
                        <a:solidFill>
                          <a:schemeClr val="tx1"/>
                        </a:solidFill>
                      </a:endParaRPr>
                    </a:p>
                  </a:txBody>
                  <a:tcPr/>
                </a:tc>
                <a:tc>
                  <a:txBody>
                    <a:bodyPr/>
                    <a:lstStyle/>
                    <a:p>
                      <a:pPr algn="ctr"/>
                      <a:r>
                        <a:rPr lang="en-US" sz="2000" b="1" dirty="0" smtClean="0">
                          <a:solidFill>
                            <a:schemeClr val="tx1"/>
                          </a:solidFill>
                        </a:rPr>
                        <a:t>84</a:t>
                      </a:r>
                      <a:endParaRPr lang="id-ID" sz="2000" b="1" dirty="0">
                        <a:solidFill>
                          <a:schemeClr val="tx1"/>
                        </a:solidFill>
                      </a:endParaRPr>
                    </a:p>
                  </a:txBody>
                  <a:tcPr/>
                </a:tc>
                <a:tc>
                  <a:txBody>
                    <a:bodyPr/>
                    <a:lstStyle/>
                    <a:p>
                      <a:pPr algn="r"/>
                      <a:r>
                        <a:rPr lang="id-ID" sz="2000" b="1" dirty="0" smtClean="0">
                          <a:solidFill>
                            <a:schemeClr val="tx1"/>
                          </a:solidFill>
                        </a:rPr>
                        <a:t>36.853.1688300</a:t>
                      </a:r>
                      <a:endParaRPr lang="id-ID" sz="2000" b="1" dirty="0">
                        <a:solidFill>
                          <a:schemeClr val="tx1"/>
                        </a:solidFill>
                      </a:endParaRPr>
                    </a:p>
                  </a:txBody>
                  <a:tcPr/>
                </a:tc>
              </a:tr>
            </a:tbl>
          </a:graphicData>
        </a:graphic>
      </p:graphicFrame>
    </p:spTree>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7" descr="390c5c0fdb78a2403d8061ec602be6da.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7" name="Google Shape;187;p27"/>
          <p:cNvSpPr txBox="1">
            <a:spLocks noGrp="1"/>
          </p:cNvSpPr>
          <p:nvPr>
            <p:ph type="title"/>
          </p:nvPr>
        </p:nvSpPr>
        <p:spPr>
          <a:xfrm>
            <a:off x="1428750" y="571500"/>
            <a:ext cx="6357937" cy="3000375"/>
          </a:xfrm>
          <a:prstGeom prst="rect">
            <a:avLst/>
          </a:prstGeom>
          <a:solidFill>
            <a:srgbClr val="558E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id-ID" b="1" dirty="0" smtClean="0">
                <a:solidFill>
                  <a:schemeClr val="lt1"/>
                </a:solidFill>
                <a:latin typeface="Calibri"/>
                <a:ea typeface="Calibri"/>
                <a:cs typeface="Calibri"/>
                <a:sym typeface="Calibri"/>
              </a:rPr>
              <a:t>RKA 2020</a:t>
            </a:r>
            <a:br>
              <a:rPr lang="id-ID" b="1" dirty="0" smtClean="0">
                <a:solidFill>
                  <a:schemeClr val="lt1"/>
                </a:solidFill>
                <a:latin typeface="Calibri"/>
                <a:ea typeface="Calibri"/>
                <a:cs typeface="Calibri"/>
                <a:sym typeface="Calibri"/>
              </a:rPr>
            </a:br>
            <a:r>
              <a:rPr lang="id-ID" b="1" dirty="0" smtClean="0">
                <a:solidFill>
                  <a:schemeClr val="lt1"/>
                </a:solidFill>
                <a:latin typeface="Calibri"/>
                <a:ea typeface="Calibri"/>
                <a:cs typeface="Calibri"/>
                <a:sym typeface="Calibri"/>
              </a:rPr>
              <a:t>SEKSI FARMASI, ALKES</a:t>
            </a:r>
            <a:endParaRPr b="1"/>
          </a:p>
        </p:txBody>
      </p:sp>
      <p:sp>
        <p:nvSpPr>
          <p:cNvPr id="188" name="Google Shape;188;p27"/>
          <p:cNvSpPr/>
          <p:nvPr/>
        </p:nvSpPr>
        <p:spPr>
          <a:xfrm>
            <a:off x="2071670" y="4000504"/>
            <a:ext cx="4929206" cy="2071687"/>
          </a:xfrm>
          <a:prstGeom prst="ellipse">
            <a:avLst/>
          </a:prstGeom>
          <a:gradFill>
            <a:gsLst>
              <a:gs pos="0">
                <a:srgbClr val="CB6C1D"/>
              </a:gs>
              <a:gs pos="80000">
                <a:srgbClr val="FF8F2A"/>
              </a:gs>
              <a:gs pos="100000">
                <a:srgbClr val="FF8F26"/>
              </a:gs>
            </a:gsLst>
            <a:lin ang="16200000" scaled="0"/>
          </a:gradFill>
          <a:ln w="9525" cap="flat" cmpd="sng">
            <a:solidFill>
              <a:srgbClr val="F6924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sz="3200" b="1" i="0" u="none" strike="noStrike" cap="none" smtClean="0">
                <a:solidFill>
                  <a:srgbClr val="FFFFFF"/>
                </a:solidFill>
                <a:latin typeface="Calibri"/>
                <a:ea typeface="Calibri"/>
                <a:cs typeface="Calibri"/>
                <a:sym typeface="Calibri"/>
              </a:rPr>
              <a:t>SUPARIDA, S.Si.Apt</a:t>
            </a:r>
            <a:endParaRPr sz="32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572560" cy="785794"/>
          </a:xfrm>
        </p:spPr>
        <p:txBody>
          <a:bodyPr>
            <a:normAutofit fontScale="90000"/>
          </a:bodyPr>
          <a:lstStyle/>
          <a:p>
            <a:r>
              <a:rPr lang="id-ID" dirty="0" smtClean="0">
                <a:solidFill>
                  <a:schemeClr val="tx1"/>
                </a:solidFill>
                <a:latin typeface="Arial Black" pitchFamily="34" charset="0"/>
              </a:rPr>
              <a:t>A. SEKSI FARMASI &amp; ALKES</a:t>
            </a:r>
            <a:endParaRPr lang="id-ID" dirty="0">
              <a:solidFill>
                <a:schemeClr val="tx1"/>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916259515"/>
              </p:ext>
            </p:extLst>
          </p:nvPr>
        </p:nvGraphicFramePr>
        <p:xfrm>
          <a:off x="214282" y="785794"/>
          <a:ext cx="8643999" cy="5796400"/>
        </p:xfrm>
        <a:graphic>
          <a:graphicData uri="http://schemas.openxmlformats.org/drawingml/2006/table">
            <a:tbl>
              <a:tblPr firstRow="1" bandRow="1">
                <a:tableStyleId>{5C22544A-7EE6-4342-B048-85BDC9FD1C3A}</a:tableStyleId>
              </a:tblPr>
              <a:tblGrid>
                <a:gridCol w="495936"/>
                <a:gridCol w="3166776"/>
                <a:gridCol w="800976"/>
                <a:gridCol w="2267288"/>
                <a:gridCol w="1913023"/>
              </a:tblGrid>
              <a:tr h="742110">
                <a:tc>
                  <a:txBody>
                    <a:bodyPr/>
                    <a:lstStyle/>
                    <a:p>
                      <a:r>
                        <a:rPr lang="id-ID" sz="2000" b="1" dirty="0" smtClean="0"/>
                        <a:t>NO</a:t>
                      </a:r>
                      <a:endParaRPr lang="id-ID" sz="2000" b="1" dirty="0"/>
                    </a:p>
                  </a:txBody>
                  <a:tcPr/>
                </a:tc>
                <a:tc>
                  <a:txBody>
                    <a:bodyPr/>
                    <a:lstStyle/>
                    <a:p>
                      <a:pPr algn="ctr"/>
                      <a:r>
                        <a:rPr lang="id-ID" sz="2000" b="1" dirty="0" smtClean="0"/>
                        <a:t>KEGIATAN</a:t>
                      </a:r>
                      <a:endParaRPr lang="id-ID" sz="2000" b="1" dirty="0"/>
                    </a:p>
                  </a:txBody>
                  <a:tcPr/>
                </a:tc>
                <a:tc>
                  <a:txBody>
                    <a:bodyPr/>
                    <a:lstStyle/>
                    <a:p>
                      <a:pPr algn="ctr"/>
                      <a:r>
                        <a:rPr lang="id-ID" sz="2000" b="1" dirty="0" smtClean="0"/>
                        <a:t>SUB KEG</a:t>
                      </a:r>
                      <a:endParaRPr lang="id-ID" sz="2000" b="1" dirty="0"/>
                    </a:p>
                  </a:txBody>
                  <a:tcPr/>
                </a:tc>
                <a:tc>
                  <a:txBody>
                    <a:bodyPr/>
                    <a:lstStyle/>
                    <a:p>
                      <a:pPr algn="ctr"/>
                      <a:r>
                        <a:rPr lang="id-ID" sz="2000" b="1" dirty="0" smtClean="0"/>
                        <a:t>ANGGARAN (Rp)</a:t>
                      </a:r>
                      <a:endParaRPr lang="id-ID" sz="2000" b="1" dirty="0"/>
                    </a:p>
                  </a:txBody>
                  <a:tcPr/>
                </a:tc>
                <a:tc>
                  <a:txBody>
                    <a:bodyPr/>
                    <a:lstStyle/>
                    <a:p>
                      <a:pPr algn="ctr"/>
                      <a:r>
                        <a:rPr lang="id-ID" sz="2000" b="1" dirty="0" smtClean="0"/>
                        <a:t>SUMBER DANA</a:t>
                      </a:r>
                      <a:endParaRPr lang="id-ID" sz="2000" b="1" dirty="0"/>
                    </a:p>
                  </a:txBody>
                  <a:tcPr/>
                </a:tc>
              </a:tr>
              <a:tr h="1879347">
                <a:tc>
                  <a:txBody>
                    <a:bodyPr/>
                    <a:lstStyle/>
                    <a:p>
                      <a:r>
                        <a:rPr lang="id-ID" sz="2000" b="1" dirty="0" smtClean="0">
                          <a:solidFill>
                            <a:schemeClr val="tx1"/>
                          </a:solidFill>
                        </a:rPr>
                        <a:t>1</a:t>
                      </a:r>
                      <a:endParaRPr lang="id-ID" sz="2000" b="1" dirty="0">
                        <a:solidFill>
                          <a:schemeClr val="tx1"/>
                        </a:solidFill>
                      </a:endParaRPr>
                    </a:p>
                  </a:txBody>
                  <a:tcPr/>
                </a:tc>
                <a:tc>
                  <a:txBody>
                    <a:bodyPr/>
                    <a:lstStyle/>
                    <a:p>
                      <a:r>
                        <a:rPr lang="id-ID" sz="2000" b="1" dirty="0" smtClean="0"/>
                        <a:t>Penyediaan</a:t>
                      </a:r>
                      <a:r>
                        <a:rPr lang="id-ID" sz="2000" b="1" baseline="0" dirty="0" smtClean="0"/>
                        <a:t> /peningkatan/pemeliharaan sarana/prasarana faskes yg bekerjasama dg badan penyelenggaraan jaminan sosial kesehatan (DBH-CHT)</a:t>
                      </a:r>
                      <a:endParaRPr lang="id-ID" sz="2000" b="1" dirty="0"/>
                    </a:p>
                  </a:txBody>
                  <a:tcPr/>
                </a:tc>
                <a:tc>
                  <a:txBody>
                    <a:bodyPr/>
                    <a:lstStyle/>
                    <a:p>
                      <a:pPr algn="ctr"/>
                      <a:r>
                        <a:rPr lang="id-ID" sz="2000" b="1" dirty="0" smtClean="0"/>
                        <a:t>9</a:t>
                      </a:r>
                      <a:endParaRPr lang="id-ID" sz="2000" b="1" dirty="0"/>
                    </a:p>
                  </a:txBody>
                  <a:tcPr/>
                </a:tc>
                <a:tc>
                  <a:txBody>
                    <a:bodyPr/>
                    <a:lstStyle/>
                    <a:p>
                      <a:pPr algn="r"/>
                      <a:r>
                        <a:rPr lang="id-ID" sz="2000" b="1" dirty="0" smtClean="0"/>
                        <a:t>6</a:t>
                      </a:r>
                      <a:r>
                        <a:rPr lang="en-US" sz="2000" b="1" dirty="0" smtClean="0"/>
                        <a:t>.</a:t>
                      </a:r>
                      <a:r>
                        <a:rPr lang="id-ID" sz="2000" b="1" dirty="0" smtClean="0"/>
                        <a:t>300</a:t>
                      </a:r>
                      <a:r>
                        <a:rPr lang="en-US" sz="2000" b="1" dirty="0" smtClean="0"/>
                        <a:t>.</a:t>
                      </a:r>
                      <a:r>
                        <a:rPr lang="id-ID" sz="2000" b="1" dirty="0" smtClean="0"/>
                        <a:t>341</a:t>
                      </a:r>
                      <a:r>
                        <a:rPr lang="en-US" sz="2000" b="1" dirty="0" smtClean="0"/>
                        <a:t>.000</a:t>
                      </a:r>
                      <a:endParaRPr lang="id-ID" sz="2000" b="1" dirty="0"/>
                    </a:p>
                  </a:txBody>
                  <a:tcPr/>
                </a:tc>
                <a:tc>
                  <a:txBody>
                    <a:bodyPr/>
                    <a:lstStyle/>
                    <a:p>
                      <a:pPr algn="ctr"/>
                      <a:r>
                        <a:rPr lang="id-ID" sz="2000" b="1" dirty="0" smtClean="0"/>
                        <a:t>DBH-CHT</a:t>
                      </a:r>
                      <a:endParaRPr lang="id-ID" sz="2000" b="1" dirty="0"/>
                    </a:p>
                  </a:txBody>
                  <a:tcPr/>
                </a:tc>
              </a:tr>
              <a:tr h="958877">
                <a:tc>
                  <a:txBody>
                    <a:bodyPr/>
                    <a:lstStyle/>
                    <a:p>
                      <a:r>
                        <a:rPr lang="id-ID" sz="2000" b="1" dirty="0" smtClean="0">
                          <a:solidFill>
                            <a:schemeClr val="tx1"/>
                          </a:solidFill>
                        </a:rPr>
                        <a:t>2</a:t>
                      </a:r>
                      <a:endParaRPr lang="id-ID" sz="2000" b="1" dirty="0">
                        <a:solidFill>
                          <a:schemeClr val="tx1"/>
                        </a:solidFill>
                      </a:endParaRPr>
                    </a:p>
                  </a:txBody>
                  <a:tcPr/>
                </a:tc>
                <a:tc>
                  <a:txBody>
                    <a:bodyPr/>
                    <a:lstStyle/>
                    <a:p>
                      <a:r>
                        <a:rPr lang="id-ID" sz="2000" b="1" dirty="0" smtClean="0"/>
                        <a:t>Pe</a:t>
                      </a:r>
                      <a:r>
                        <a:rPr lang="en-US" sz="2000" b="1" dirty="0" err="1" smtClean="0"/>
                        <a:t>ngelolaan</a:t>
                      </a:r>
                      <a:r>
                        <a:rPr lang="en-US" sz="2000" b="1" baseline="0" dirty="0" smtClean="0"/>
                        <a:t> </a:t>
                      </a:r>
                      <a:r>
                        <a:rPr lang="en-US" sz="2000" b="1" baseline="0" dirty="0" err="1" smtClean="0"/>
                        <a:t>Obat</a:t>
                      </a:r>
                      <a:r>
                        <a:rPr lang="en-US" sz="2000" b="1" baseline="0" dirty="0" smtClean="0"/>
                        <a:t> &amp; </a:t>
                      </a:r>
                      <a:r>
                        <a:rPr lang="en-US" sz="2000" b="1" baseline="0" dirty="0" err="1" smtClean="0"/>
                        <a:t>Perbekalan</a:t>
                      </a:r>
                      <a:r>
                        <a:rPr lang="id-ID" sz="2000" b="1" dirty="0" smtClean="0"/>
                        <a:t> Kesehatan</a:t>
                      </a:r>
                      <a:r>
                        <a:rPr lang="id-ID" sz="2000" b="1" baseline="0" dirty="0" smtClean="0"/>
                        <a:t> </a:t>
                      </a:r>
                      <a:endParaRPr lang="id-ID" sz="2000" b="1" dirty="0"/>
                    </a:p>
                  </a:txBody>
                  <a:tcPr/>
                </a:tc>
                <a:tc>
                  <a:txBody>
                    <a:bodyPr/>
                    <a:lstStyle/>
                    <a:p>
                      <a:pPr algn="ctr"/>
                      <a:r>
                        <a:rPr lang="id-ID" sz="2000" b="1" dirty="0" smtClean="0"/>
                        <a:t>6</a:t>
                      </a:r>
                      <a:endParaRPr lang="id-ID" sz="2000" b="1" dirty="0"/>
                    </a:p>
                  </a:txBody>
                  <a:tcPr/>
                </a:tc>
                <a:tc>
                  <a:txBody>
                    <a:bodyPr/>
                    <a:lstStyle/>
                    <a:p>
                      <a:pPr algn="r"/>
                      <a:r>
                        <a:rPr lang="en-US" sz="2000" b="1" dirty="0" smtClean="0"/>
                        <a:t>    16</a:t>
                      </a:r>
                      <a:r>
                        <a:rPr lang="id-ID" sz="2000" b="1" dirty="0" smtClean="0"/>
                        <a:t>1</a:t>
                      </a:r>
                      <a:r>
                        <a:rPr lang="en-US" sz="2000" b="1" dirty="0" smtClean="0"/>
                        <a:t>.</a:t>
                      </a:r>
                      <a:r>
                        <a:rPr lang="id-ID" sz="2000" b="1" dirty="0" smtClean="0"/>
                        <a:t>86</a:t>
                      </a:r>
                      <a:r>
                        <a:rPr lang="en-US" sz="2000" b="1" dirty="0" smtClean="0"/>
                        <a:t>5.</a:t>
                      </a:r>
                      <a:r>
                        <a:rPr lang="id-ID" sz="2000" b="1" dirty="0" smtClean="0"/>
                        <a:t>00</a:t>
                      </a:r>
                      <a:r>
                        <a:rPr lang="en-US" sz="2000" b="1" dirty="0" smtClean="0"/>
                        <a:t>0</a:t>
                      </a:r>
                      <a:endParaRPr lang="id-ID" sz="2000" b="1" dirty="0"/>
                    </a:p>
                  </a:txBody>
                  <a:tcPr/>
                </a:tc>
                <a:tc>
                  <a:txBody>
                    <a:bodyPr/>
                    <a:lstStyle/>
                    <a:p>
                      <a:pPr algn="ctr"/>
                      <a:r>
                        <a:rPr lang="en-US" sz="2000" b="1" dirty="0" smtClean="0"/>
                        <a:t>APBD II</a:t>
                      </a:r>
                      <a:endParaRPr lang="id-ID" sz="2000" b="1" dirty="0"/>
                    </a:p>
                  </a:txBody>
                  <a:tcPr/>
                </a:tc>
              </a:tr>
              <a:tr h="984420">
                <a:tc>
                  <a:txBody>
                    <a:bodyPr/>
                    <a:lstStyle/>
                    <a:p>
                      <a:r>
                        <a:rPr lang="en-US" sz="2000" b="1" dirty="0" smtClean="0">
                          <a:solidFill>
                            <a:schemeClr val="tx1"/>
                          </a:solidFill>
                        </a:rPr>
                        <a:t>3</a:t>
                      </a:r>
                      <a:endParaRPr lang="id-ID"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000" b="1" dirty="0" smtClean="0"/>
                        <a:t>Pe</a:t>
                      </a:r>
                      <a:r>
                        <a:rPr lang="en-US" sz="2000" b="1" dirty="0" err="1" smtClean="0"/>
                        <a:t>ngelolaan</a:t>
                      </a:r>
                      <a:r>
                        <a:rPr lang="en-US" sz="2000" b="1" baseline="0" dirty="0" smtClean="0"/>
                        <a:t> </a:t>
                      </a:r>
                      <a:r>
                        <a:rPr lang="en-US" sz="2000" b="1" baseline="0" dirty="0" err="1" smtClean="0"/>
                        <a:t>Obat</a:t>
                      </a:r>
                      <a:r>
                        <a:rPr lang="en-US" sz="2000" b="1" baseline="0" dirty="0" smtClean="0"/>
                        <a:t> &amp; </a:t>
                      </a:r>
                      <a:r>
                        <a:rPr lang="en-US" sz="2000" b="1" baseline="0" dirty="0" err="1" smtClean="0"/>
                        <a:t>Perbekalan</a:t>
                      </a:r>
                      <a:r>
                        <a:rPr lang="id-ID" sz="2000" b="1" dirty="0" smtClean="0"/>
                        <a:t> Kesehatan</a:t>
                      </a:r>
                      <a:r>
                        <a:rPr lang="id-ID" sz="2000" b="1" baseline="0" dirty="0" smtClean="0"/>
                        <a:t>  (GFK)</a:t>
                      </a:r>
                      <a:endParaRPr lang="id-ID"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d-ID" sz="2000" b="1" dirty="0" smtClean="0"/>
                    </a:p>
                  </a:txBody>
                  <a:tcPr/>
                </a:tc>
                <a:tc>
                  <a:txBody>
                    <a:bodyPr/>
                    <a:lstStyle/>
                    <a:p>
                      <a:pPr algn="ctr"/>
                      <a:r>
                        <a:rPr lang="id-ID" sz="2000" b="1" dirty="0" smtClean="0"/>
                        <a:t>4</a:t>
                      </a:r>
                      <a:endParaRPr lang="id-ID" sz="2000" b="1" dirty="0"/>
                    </a:p>
                  </a:txBody>
                  <a:tcPr/>
                </a:tc>
                <a:tc>
                  <a:txBody>
                    <a:bodyPr/>
                    <a:lstStyle/>
                    <a:p>
                      <a:pPr algn="r"/>
                      <a:r>
                        <a:rPr lang="id-ID" sz="2000" b="1" dirty="0" smtClean="0"/>
                        <a:t>34</a:t>
                      </a:r>
                      <a:r>
                        <a:rPr lang="en-US" sz="2000" b="1" dirty="0" smtClean="0"/>
                        <a:t>.9</a:t>
                      </a:r>
                      <a:r>
                        <a:rPr lang="id-ID" sz="2000" b="1" dirty="0" smtClean="0"/>
                        <a:t>80</a:t>
                      </a:r>
                      <a:r>
                        <a:rPr lang="en-US" sz="2000" b="1" dirty="0" smtClean="0"/>
                        <a:t>.000</a:t>
                      </a:r>
                      <a:endParaRPr lang="id-ID" sz="2000" b="1" dirty="0"/>
                    </a:p>
                  </a:txBody>
                  <a:tcPr/>
                </a:tc>
                <a:tc>
                  <a:txBody>
                    <a:bodyPr/>
                    <a:lstStyle/>
                    <a:p>
                      <a:pPr algn="ctr"/>
                      <a:r>
                        <a:rPr lang="id-ID" sz="2000" b="1" dirty="0" smtClean="0"/>
                        <a:t>DAK</a:t>
                      </a:r>
                      <a:endParaRPr lang="id-ID" sz="2000" b="1" dirty="0"/>
                    </a:p>
                  </a:txBody>
                  <a:tcPr/>
                </a:tc>
              </a:tr>
              <a:tr h="864533">
                <a:tc>
                  <a:txBody>
                    <a:bodyPr/>
                    <a:lstStyle/>
                    <a:p>
                      <a:endParaRPr lang="id-ID" sz="2000" b="1" dirty="0"/>
                    </a:p>
                  </a:txBody>
                  <a:tcPr/>
                </a:tc>
                <a:tc>
                  <a:txBody>
                    <a:bodyPr/>
                    <a:lstStyle/>
                    <a:p>
                      <a:r>
                        <a:rPr lang="id-ID" sz="2000" b="1" dirty="0" smtClean="0"/>
                        <a:t>T0TAL ANGGARAN</a:t>
                      </a:r>
                      <a:endParaRPr lang="id-ID" sz="2000" b="1" dirty="0"/>
                    </a:p>
                  </a:txBody>
                  <a:tcPr/>
                </a:tc>
                <a:tc>
                  <a:txBody>
                    <a:bodyPr/>
                    <a:lstStyle/>
                    <a:p>
                      <a:pPr algn="ctr"/>
                      <a:r>
                        <a:rPr lang="id-ID" sz="2000" b="1" dirty="0" smtClean="0"/>
                        <a:t>19</a:t>
                      </a:r>
                      <a:endParaRPr lang="id-ID" sz="2000" b="1" dirty="0"/>
                    </a:p>
                  </a:txBody>
                  <a:tcPr/>
                </a:tc>
                <a:tc>
                  <a:txBody>
                    <a:bodyPr/>
                    <a:lstStyle/>
                    <a:p>
                      <a:pPr algn="r"/>
                      <a:r>
                        <a:rPr lang="id-ID" sz="2000" b="1" dirty="0" smtClean="0"/>
                        <a:t>6.497.186.000</a:t>
                      </a:r>
                      <a:endParaRPr lang="id-ID" sz="2000" b="1" dirty="0"/>
                    </a:p>
                  </a:txBody>
                  <a:tcPr/>
                </a:tc>
                <a:tc>
                  <a:txBody>
                    <a:bodyPr/>
                    <a:lstStyle/>
                    <a:p>
                      <a:endParaRPr lang="id-ID" sz="2000" b="1" dirty="0"/>
                    </a:p>
                  </a:txBody>
                  <a:tcPr/>
                </a:tc>
              </a:tr>
            </a:tbl>
          </a:graphicData>
        </a:graphic>
      </p:graphicFrame>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85794"/>
          </a:xfrm>
        </p:spPr>
        <p:txBody>
          <a:bodyPr>
            <a:normAutofit/>
          </a:bodyPr>
          <a:lstStyle/>
          <a:p>
            <a:r>
              <a:rPr lang="id-ID" sz="2800" dirty="0" smtClean="0">
                <a:solidFill>
                  <a:schemeClr val="tx1"/>
                </a:solidFill>
                <a:latin typeface="Arial Black" pitchFamily="34" charset="0"/>
              </a:rPr>
              <a:t>KEGIATAN SEKSI FAR ALKES</a:t>
            </a:r>
            <a:endParaRPr lang="id-ID" sz="2800" dirty="0">
              <a:solidFill>
                <a:schemeClr val="tx1"/>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16259515"/>
              </p:ext>
            </p:extLst>
          </p:nvPr>
        </p:nvGraphicFramePr>
        <p:xfrm>
          <a:off x="214283" y="714357"/>
          <a:ext cx="8643997" cy="5872347"/>
        </p:xfrm>
        <a:graphic>
          <a:graphicData uri="http://schemas.openxmlformats.org/drawingml/2006/table">
            <a:tbl>
              <a:tblPr firstRow="1" bandRow="1">
                <a:tableStyleId>{5C22544A-7EE6-4342-B048-85BDC9FD1C3A}</a:tableStyleId>
              </a:tblPr>
              <a:tblGrid>
                <a:gridCol w="607755"/>
                <a:gridCol w="5615946"/>
                <a:gridCol w="2420296"/>
              </a:tblGrid>
              <a:tr h="614138">
                <a:tc>
                  <a:txBody>
                    <a:bodyPr/>
                    <a:lstStyle/>
                    <a:p>
                      <a:r>
                        <a:rPr lang="id-ID" sz="2000" b="1" dirty="0" smtClean="0"/>
                        <a:t>NO</a:t>
                      </a:r>
                      <a:endParaRPr lang="id-ID" sz="2000" b="1" dirty="0"/>
                    </a:p>
                  </a:txBody>
                  <a:tcPr/>
                </a:tc>
                <a:tc>
                  <a:txBody>
                    <a:bodyPr/>
                    <a:lstStyle/>
                    <a:p>
                      <a:pPr algn="ctr"/>
                      <a:r>
                        <a:rPr lang="id-ID" sz="2000" b="1" dirty="0" smtClean="0"/>
                        <a:t>KEGIATAN</a:t>
                      </a:r>
                      <a:endParaRPr lang="id-ID" sz="2000" b="1" dirty="0"/>
                    </a:p>
                  </a:txBody>
                  <a:tcPr/>
                </a:tc>
                <a:tc>
                  <a:txBody>
                    <a:bodyPr/>
                    <a:lstStyle/>
                    <a:p>
                      <a:pPr algn="ctr"/>
                      <a:r>
                        <a:rPr lang="id-ID" sz="2000" b="1" dirty="0" smtClean="0"/>
                        <a:t>SUMBER DANA</a:t>
                      </a:r>
                      <a:endParaRPr lang="id-ID" sz="2000" b="1" dirty="0"/>
                    </a:p>
                  </a:txBody>
                  <a:tcPr/>
                </a:tc>
              </a:tr>
              <a:tr h="437972">
                <a:tc>
                  <a:txBody>
                    <a:bodyPr/>
                    <a:lstStyle/>
                    <a:p>
                      <a:r>
                        <a:rPr lang="id-ID" sz="2000" b="1" dirty="0" smtClean="0">
                          <a:solidFill>
                            <a:schemeClr val="tx1"/>
                          </a:solidFill>
                        </a:rPr>
                        <a:t>1</a:t>
                      </a:r>
                      <a:endParaRPr lang="id-ID" sz="2000" b="1" dirty="0">
                        <a:solidFill>
                          <a:schemeClr val="tx1"/>
                        </a:solidFill>
                      </a:endParaRPr>
                    </a:p>
                  </a:txBody>
                  <a:tcPr/>
                </a:tc>
                <a:tc>
                  <a:txBody>
                    <a:bodyPr/>
                    <a:lstStyle/>
                    <a:p>
                      <a:r>
                        <a:rPr lang="id-ID" sz="2000" b="1" dirty="0" smtClean="0"/>
                        <a:t>Pemusnahan obat kadaluwarsa</a:t>
                      </a:r>
                      <a:endParaRPr lang="id-ID" sz="2000" b="1" dirty="0"/>
                    </a:p>
                  </a:txBody>
                  <a:tcPr/>
                </a:tc>
                <a:tc>
                  <a:txBody>
                    <a:bodyPr/>
                    <a:lstStyle/>
                    <a:p>
                      <a:pPr algn="ctr"/>
                      <a:r>
                        <a:rPr lang="id-ID" sz="2000" b="1" dirty="0" smtClean="0"/>
                        <a:t>APBD II</a:t>
                      </a:r>
                      <a:endParaRPr lang="id-ID" sz="2000" b="1" dirty="0"/>
                    </a:p>
                  </a:txBody>
                  <a:tcPr/>
                </a:tc>
              </a:tr>
              <a:tr h="389044">
                <a:tc>
                  <a:txBody>
                    <a:bodyPr/>
                    <a:lstStyle/>
                    <a:p>
                      <a:r>
                        <a:rPr lang="id-ID" sz="2000" b="1" dirty="0" smtClean="0">
                          <a:solidFill>
                            <a:schemeClr val="tx1"/>
                          </a:solidFill>
                        </a:rPr>
                        <a:t>2</a:t>
                      </a:r>
                      <a:endParaRPr lang="id-ID" sz="2000" b="1" dirty="0">
                        <a:solidFill>
                          <a:schemeClr val="tx1"/>
                        </a:solidFill>
                      </a:endParaRPr>
                    </a:p>
                  </a:txBody>
                  <a:tcPr/>
                </a:tc>
                <a:tc>
                  <a:txBody>
                    <a:bodyPr/>
                    <a:lstStyle/>
                    <a:p>
                      <a:r>
                        <a:rPr lang="id-ID" sz="2000" b="1" dirty="0" smtClean="0"/>
                        <a:t>Evaluasi SIPNAP</a:t>
                      </a:r>
                      <a:endParaRPr lang="id-ID" sz="2000" b="1" dirty="0"/>
                    </a:p>
                  </a:txBody>
                  <a:tcPr/>
                </a:tc>
                <a:tc>
                  <a:txBody>
                    <a:bodyPr/>
                    <a:lstStyle/>
                    <a:p>
                      <a:pPr algn="ctr"/>
                      <a:endParaRPr lang="id-ID" sz="2000" b="1" dirty="0"/>
                    </a:p>
                  </a:txBody>
                  <a:tcPr/>
                </a:tc>
              </a:tr>
              <a:tr h="389044">
                <a:tc>
                  <a:txBody>
                    <a:bodyPr/>
                    <a:lstStyle/>
                    <a:p>
                      <a:r>
                        <a:rPr lang="en-US" sz="2000" b="1" dirty="0" smtClean="0">
                          <a:solidFill>
                            <a:schemeClr val="tx1"/>
                          </a:solidFill>
                        </a:rPr>
                        <a:t>3</a:t>
                      </a:r>
                      <a:endParaRPr lang="id-ID"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000" b="1" dirty="0" smtClean="0"/>
                        <a:t>Pert.</a:t>
                      </a:r>
                      <a:r>
                        <a:rPr lang="id-ID" sz="2000" b="1" baseline="0" dirty="0" smtClean="0"/>
                        <a:t> Bina Sarana Kefarmasian</a:t>
                      </a:r>
                      <a:endParaRPr lang="id-ID" sz="2000" b="1" dirty="0" smtClean="0"/>
                    </a:p>
                  </a:txBody>
                  <a:tcPr/>
                </a:tc>
                <a:tc>
                  <a:txBody>
                    <a:bodyPr/>
                    <a:lstStyle/>
                    <a:p>
                      <a:pPr algn="ctr"/>
                      <a:endParaRPr lang="id-ID" sz="2000" b="1" dirty="0"/>
                    </a:p>
                  </a:txBody>
                  <a:tcPr/>
                </a:tc>
              </a:tr>
              <a:tr h="683731">
                <a:tc>
                  <a:txBody>
                    <a:bodyPr/>
                    <a:lstStyle/>
                    <a:p>
                      <a:r>
                        <a:rPr lang="id-ID" sz="2000" b="1" dirty="0" smtClean="0">
                          <a:solidFill>
                            <a:schemeClr val="tx1"/>
                          </a:solidFill>
                        </a:rPr>
                        <a:t>4</a:t>
                      </a:r>
                      <a:endParaRPr lang="id-ID"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000" b="1" dirty="0" smtClean="0"/>
                        <a:t>Sosialisasi GEMA CERMAT</a:t>
                      </a:r>
                    </a:p>
                    <a:p>
                      <a:endParaRPr lang="id-ID" sz="2000" b="1" dirty="0"/>
                    </a:p>
                  </a:txBody>
                  <a:tcPr/>
                </a:tc>
                <a:tc>
                  <a:txBody>
                    <a:bodyPr/>
                    <a:lstStyle/>
                    <a:p>
                      <a:pPr algn="ctr"/>
                      <a:endParaRPr lang="id-ID" sz="2000" b="1" dirty="0"/>
                    </a:p>
                  </a:txBody>
                  <a:tcPr/>
                </a:tc>
              </a:tr>
              <a:tr h="705437">
                <a:tc>
                  <a:txBody>
                    <a:bodyPr/>
                    <a:lstStyle/>
                    <a:p>
                      <a:r>
                        <a:rPr lang="id-ID" sz="2000" b="1" dirty="0" smtClean="0">
                          <a:solidFill>
                            <a:schemeClr val="tx1"/>
                          </a:solidFill>
                        </a:rPr>
                        <a:t>5</a:t>
                      </a:r>
                      <a:endParaRPr lang="id-ID" sz="2000" b="1" dirty="0">
                        <a:solidFill>
                          <a:schemeClr val="tx1"/>
                        </a:solidFill>
                      </a:endParaRPr>
                    </a:p>
                  </a:txBody>
                  <a:tcPr/>
                </a:tc>
                <a:tc>
                  <a:txBody>
                    <a:bodyPr/>
                    <a:lstStyle/>
                    <a:p>
                      <a:r>
                        <a:rPr lang="id-ID" sz="2000" b="1" dirty="0" smtClean="0"/>
                        <a:t>Kontribusi Pelatihan Kalibrasi Alkes</a:t>
                      </a:r>
                      <a:endParaRPr lang="id-ID" sz="2000" b="1" dirty="0"/>
                    </a:p>
                  </a:txBody>
                  <a:tcPr/>
                </a:tc>
                <a:tc>
                  <a:txBody>
                    <a:bodyPr/>
                    <a:lstStyle/>
                    <a:p>
                      <a:pPr algn="ctr"/>
                      <a:endParaRPr lang="id-ID" sz="2000" b="1" dirty="0"/>
                    </a:p>
                  </a:txBody>
                  <a:tcPr/>
                </a:tc>
              </a:tr>
              <a:tr h="981005">
                <a:tc>
                  <a:txBody>
                    <a:bodyPr/>
                    <a:lstStyle/>
                    <a:p>
                      <a:r>
                        <a:rPr lang="id-ID" sz="2000" b="1" dirty="0" smtClean="0"/>
                        <a:t>6</a:t>
                      </a:r>
                      <a:endParaRPr lang="id-ID" sz="2000" b="1" dirty="0"/>
                    </a:p>
                  </a:txBody>
                  <a:tcPr/>
                </a:tc>
                <a:tc>
                  <a:txBody>
                    <a:bodyPr/>
                    <a:lstStyle/>
                    <a:p>
                      <a:r>
                        <a:rPr lang="id-ID" sz="2000" b="1" dirty="0" smtClean="0"/>
                        <a:t>Pengadaan Obat</a:t>
                      </a:r>
                      <a:r>
                        <a:rPr lang="id-ID" sz="2000" b="1" baseline="0" dirty="0" smtClean="0"/>
                        <a:t> E-katalog,non E katalog </a:t>
                      </a:r>
                    </a:p>
                    <a:p>
                      <a:r>
                        <a:rPr lang="id-ID" sz="2000" b="1" baseline="0" dirty="0" smtClean="0"/>
                        <a:t>Pengadan Alkes, BMHP,Kalibrasi Alkes,Perbaikan Alkes,Reagen,Hematologi,Bh. &amp; obat Gigi</a:t>
                      </a:r>
                      <a:endParaRPr lang="id-ID" sz="2000" b="1" dirty="0"/>
                    </a:p>
                  </a:txBody>
                  <a:tcPr/>
                </a:tc>
                <a:tc>
                  <a:txBody>
                    <a:bodyPr/>
                    <a:lstStyle/>
                    <a:p>
                      <a:pPr algn="ctr"/>
                      <a:r>
                        <a:rPr lang="id-ID" sz="2000" b="1" dirty="0" smtClean="0"/>
                        <a:t>DBH-CHT</a:t>
                      </a:r>
                      <a:endParaRPr lang="id-ID" sz="2000" b="1" dirty="0"/>
                    </a:p>
                  </a:txBody>
                  <a:tcPr/>
                </a:tc>
              </a:tr>
              <a:tr h="1586105">
                <a:tc>
                  <a:txBody>
                    <a:bodyPr/>
                    <a:lstStyle/>
                    <a:p>
                      <a:r>
                        <a:rPr lang="id-ID" sz="2000" b="1" dirty="0" smtClean="0"/>
                        <a:t>7</a:t>
                      </a:r>
                      <a:endParaRPr lang="id-ID"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000" b="1" dirty="0" smtClean="0"/>
                        <a:t>UpahTenaga Bongkar Muat </a:t>
                      </a:r>
                    </a:p>
                    <a:p>
                      <a:pPr marL="0" marR="0" indent="0" algn="l" defTabSz="914400" rtl="0" eaLnBrk="1" fontAlgn="auto" latinLnBrk="0" hangingPunct="1">
                        <a:lnSpc>
                          <a:spcPct val="100000"/>
                        </a:lnSpc>
                        <a:spcBef>
                          <a:spcPts val="0"/>
                        </a:spcBef>
                        <a:spcAft>
                          <a:spcPts val="0"/>
                        </a:spcAft>
                        <a:buClrTx/>
                        <a:buSzTx/>
                        <a:buFontTx/>
                        <a:buNone/>
                        <a:tabLst/>
                        <a:defRPr/>
                      </a:pPr>
                      <a:r>
                        <a:rPr lang="id-ID" sz="2000" b="1" dirty="0" smtClean="0"/>
                        <a:t>Pengadaan</a:t>
                      </a:r>
                      <a:r>
                        <a:rPr lang="id-ID" sz="2000" b="1" baseline="0" dirty="0" smtClean="0"/>
                        <a:t> Embalage </a:t>
                      </a:r>
                    </a:p>
                    <a:p>
                      <a:pPr marL="0" marR="0" indent="0" algn="l" defTabSz="914400" rtl="0" eaLnBrk="1" fontAlgn="auto" latinLnBrk="0" hangingPunct="1">
                        <a:lnSpc>
                          <a:spcPct val="100000"/>
                        </a:lnSpc>
                        <a:spcBef>
                          <a:spcPts val="0"/>
                        </a:spcBef>
                        <a:spcAft>
                          <a:spcPts val="0"/>
                        </a:spcAft>
                        <a:buClrTx/>
                        <a:buSzTx/>
                        <a:buFontTx/>
                        <a:buNone/>
                        <a:tabLst/>
                        <a:defRPr/>
                      </a:pPr>
                      <a:r>
                        <a:rPr lang="id-ID" sz="2000" b="1" baseline="0" dirty="0" smtClean="0"/>
                        <a:t>Pertemuan Evaluasi E-Logistik </a:t>
                      </a:r>
                    </a:p>
                    <a:p>
                      <a:pPr marL="0" marR="0" indent="0" algn="l" defTabSz="914400" rtl="0" eaLnBrk="1" fontAlgn="auto" latinLnBrk="0" hangingPunct="1">
                        <a:lnSpc>
                          <a:spcPct val="100000"/>
                        </a:lnSpc>
                        <a:spcBef>
                          <a:spcPts val="0"/>
                        </a:spcBef>
                        <a:spcAft>
                          <a:spcPts val="0"/>
                        </a:spcAft>
                        <a:buClrTx/>
                        <a:buSzTx/>
                        <a:buFontTx/>
                        <a:buNone/>
                        <a:tabLst/>
                        <a:defRPr/>
                      </a:pPr>
                      <a:r>
                        <a:rPr lang="id-ID" sz="2000" b="1" baseline="0" dirty="0" smtClean="0"/>
                        <a:t>Perjadin Konsul ke Prov</a:t>
                      </a:r>
                      <a:endParaRPr lang="id-ID" sz="2000" b="1" dirty="0" smtClean="0"/>
                    </a:p>
                    <a:p>
                      <a:endParaRPr lang="id-ID" sz="2000" b="1" dirty="0"/>
                    </a:p>
                  </a:txBody>
                  <a:tcPr/>
                </a:tc>
                <a:tc>
                  <a:txBody>
                    <a:bodyPr/>
                    <a:lstStyle/>
                    <a:p>
                      <a:pPr algn="ctr"/>
                      <a:r>
                        <a:rPr lang="id-ID" sz="2000" b="1" dirty="0" smtClean="0"/>
                        <a:t>GUDANG FARMASI</a:t>
                      </a:r>
                    </a:p>
                    <a:p>
                      <a:pPr algn="ctr"/>
                      <a:r>
                        <a:rPr lang="id-ID" sz="2000" b="1" dirty="0" smtClean="0"/>
                        <a:t>(APBD</a:t>
                      </a:r>
                      <a:r>
                        <a:rPr lang="id-ID" sz="2000" b="1" baseline="0" dirty="0" smtClean="0"/>
                        <a:t> II)</a:t>
                      </a:r>
                      <a:endParaRPr lang="id-ID" sz="2000" b="1" dirty="0"/>
                    </a:p>
                  </a:txBody>
                  <a:tcPr/>
                </a:tc>
              </a:tr>
            </a:tbl>
          </a:graphicData>
        </a:graphic>
      </p:graphicFrame>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7" descr="390c5c0fdb78a2403d8061ec602be6da.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7" name="Google Shape;187;p27"/>
          <p:cNvSpPr txBox="1">
            <a:spLocks noGrp="1"/>
          </p:cNvSpPr>
          <p:nvPr>
            <p:ph type="title"/>
          </p:nvPr>
        </p:nvSpPr>
        <p:spPr>
          <a:xfrm>
            <a:off x="1428750" y="571500"/>
            <a:ext cx="6357937" cy="3000375"/>
          </a:xfrm>
          <a:prstGeom prst="rect">
            <a:avLst/>
          </a:prstGeom>
          <a:solidFill>
            <a:srgbClr val="558E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id-ID" b="1" dirty="0" smtClean="0">
                <a:solidFill>
                  <a:schemeClr val="lt1"/>
                </a:solidFill>
                <a:latin typeface="Calibri"/>
                <a:ea typeface="Calibri"/>
                <a:cs typeface="Calibri"/>
                <a:sym typeface="Calibri"/>
              </a:rPr>
              <a:t>RKA 2020</a:t>
            </a:r>
            <a:br>
              <a:rPr lang="id-ID" b="1" dirty="0" smtClean="0">
                <a:solidFill>
                  <a:schemeClr val="lt1"/>
                </a:solidFill>
                <a:latin typeface="Calibri"/>
                <a:ea typeface="Calibri"/>
                <a:cs typeface="Calibri"/>
                <a:sym typeface="Calibri"/>
              </a:rPr>
            </a:br>
            <a:r>
              <a:rPr lang="id-ID" b="1" dirty="0" smtClean="0">
                <a:solidFill>
                  <a:schemeClr val="lt1"/>
                </a:solidFill>
                <a:latin typeface="Calibri"/>
                <a:ea typeface="Calibri"/>
                <a:cs typeface="Calibri"/>
                <a:sym typeface="Calibri"/>
              </a:rPr>
              <a:t>SEKSI PELAYANAN KESEHATAN</a:t>
            </a:r>
            <a:endParaRPr b="1"/>
          </a:p>
        </p:txBody>
      </p:sp>
      <p:sp>
        <p:nvSpPr>
          <p:cNvPr id="188" name="Google Shape;188;p27"/>
          <p:cNvSpPr/>
          <p:nvPr/>
        </p:nvSpPr>
        <p:spPr>
          <a:xfrm>
            <a:off x="2071670" y="4000504"/>
            <a:ext cx="4929206" cy="2071687"/>
          </a:xfrm>
          <a:prstGeom prst="ellipse">
            <a:avLst/>
          </a:prstGeom>
          <a:gradFill>
            <a:gsLst>
              <a:gs pos="0">
                <a:srgbClr val="CB6C1D"/>
              </a:gs>
              <a:gs pos="80000">
                <a:srgbClr val="FF8F2A"/>
              </a:gs>
              <a:gs pos="100000">
                <a:srgbClr val="FF8F26"/>
              </a:gs>
            </a:gsLst>
            <a:lin ang="16200000" scaled="0"/>
          </a:gradFill>
          <a:ln w="9525" cap="flat" cmpd="sng">
            <a:solidFill>
              <a:srgbClr val="F6924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id-ID" sz="3200" b="1" i="0" u="none" strike="noStrike" cap="none" dirty="0" smtClean="0">
                <a:solidFill>
                  <a:srgbClr val="FFFFFF"/>
                </a:solidFill>
                <a:latin typeface="Calibri"/>
                <a:ea typeface="Calibri"/>
                <a:cs typeface="Calibri"/>
                <a:sym typeface="Calibri"/>
              </a:rPr>
              <a:t>D</a:t>
            </a:r>
            <a:r>
              <a:rPr sz="3200" b="1" i="0" u="none" strike="noStrike" cap="none" smtClean="0">
                <a:solidFill>
                  <a:srgbClr val="FFFFFF"/>
                </a:solidFill>
                <a:latin typeface="Calibri"/>
                <a:ea typeface="Calibri"/>
                <a:cs typeface="Calibri"/>
                <a:sym typeface="Calibri"/>
              </a:rPr>
              <a:t>rg.Fitaria Andrini</a:t>
            </a:r>
            <a:endParaRPr sz="32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normAutofit fontScale="90000"/>
          </a:bodyPr>
          <a:lstStyle/>
          <a:p>
            <a:r>
              <a:rPr lang="id-ID" dirty="0" smtClean="0">
                <a:solidFill>
                  <a:schemeClr val="tx1"/>
                </a:solidFill>
                <a:latin typeface="Arial Black" pitchFamily="34" charset="0"/>
              </a:rPr>
              <a:t>B. SEKSI PELAYANAN KES.</a:t>
            </a:r>
            <a:endParaRPr lang="id-ID" dirty="0">
              <a:solidFill>
                <a:schemeClr val="tx1"/>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96499669"/>
              </p:ext>
            </p:extLst>
          </p:nvPr>
        </p:nvGraphicFramePr>
        <p:xfrm>
          <a:off x="285720" y="785794"/>
          <a:ext cx="8640961" cy="5827005"/>
        </p:xfrm>
        <a:graphic>
          <a:graphicData uri="http://schemas.openxmlformats.org/drawingml/2006/table">
            <a:tbl>
              <a:tblPr firstRow="1" bandRow="1">
                <a:tableStyleId>{5C22544A-7EE6-4342-B048-85BDC9FD1C3A}</a:tableStyleId>
              </a:tblPr>
              <a:tblGrid>
                <a:gridCol w="485890"/>
                <a:gridCol w="2733725"/>
                <a:gridCol w="1153096"/>
                <a:gridCol w="2448996"/>
                <a:gridCol w="1819254"/>
              </a:tblGrid>
              <a:tr h="837267">
                <a:tc>
                  <a:txBody>
                    <a:bodyPr/>
                    <a:lstStyle/>
                    <a:p>
                      <a:r>
                        <a:rPr lang="id-ID" sz="2000" b="1" dirty="0" smtClean="0"/>
                        <a:t>NO</a:t>
                      </a:r>
                      <a:endParaRPr lang="id-ID" sz="2000" b="1" dirty="0"/>
                    </a:p>
                  </a:txBody>
                  <a:tcPr/>
                </a:tc>
                <a:tc>
                  <a:txBody>
                    <a:bodyPr/>
                    <a:lstStyle/>
                    <a:p>
                      <a:pPr algn="ctr"/>
                      <a:r>
                        <a:rPr lang="id-ID" sz="2000" b="1" dirty="0" smtClean="0"/>
                        <a:t>KEGIATAN</a:t>
                      </a:r>
                      <a:endParaRPr lang="id-ID" sz="2000" b="1" dirty="0"/>
                    </a:p>
                  </a:txBody>
                  <a:tcPr/>
                </a:tc>
                <a:tc>
                  <a:txBody>
                    <a:bodyPr/>
                    <a:lstStyle/>
                    <a:p>
                      <a:pPr algn="ctr"/>
                      <a:r>
                        <a:rPr lang="id-ID" sz="2000" b="1" dirty="0" smtClean="0"/>
                        <a:t>SUB KEG</a:t>
                      </a:r>
                      <a:endParaRPr lang="id-ID" sz="2000" b="1" dirty="0"/>
                    </a:p>
                  </a:txBody>
                  <a:tcPr/>
                </a:tc>
                <a:tc>
                  <a:txBody>
                    <a:bodyPr/>
                    <a:lstStyle/>
                    <a:p>
                      <a:pPr algn="ctr"/>
                      <a:r>
                        <a:rPr lang="id-ID" sz="2000" b="1" dirty="0" smtClean="0"/>
                        <a:t>ANGGARAN (Rp)</a:t>
                      </a:r>
                      <a:endParaRPr lang="id-ID" sz="2000" b="1" dirty="0"/>
                    </a:p>
                  </a:txBody>
                  <a:tcPr/>
                </a:tc>
                <a:tc>
                  <a:txBody>
                    <a:bodyPr/>
                    <a:lstStyle/>
                    <a:p>
                      <a:pPr algn="ctr"/>
                      <a:r>
                        <a:rPr lang="id-ID" sz="2000" b="1" dirty="0" smtClean="0"/>
                        <a:t>SUMBER DANA</a:t>
                      </a:r>
                      <a:endParaRPr lang="id-ID" sz="2000" b="1" dirty="0"/>
                    </a:p>
                  </a:txBody>
                  <a:tcPr/>
                </a:tc>
              </a:tr>
              <a:tr h="1271150">
                <a:tc>
                  <a:txBody>
                    <a:bodyPr/>
                    <a:lstStyle/>
                    <a:p>
                      <a:r>
                        <a:rPr lang="id-ID" sz="2400" b="1" dirty="0" smtClean="0">
                          <a:solidFill>
                            <a:schemeClr val="tx1"/>
                          </a:solidFill>
                        </a:rPr>
                        <a:t>1</a:t>
                      </a:r>
                      <a:endParaRPr lang="id-ID" sz="2400" b="1" dirty="0">
                        <a:solidFill>
                          <a:schemeClr val="tx1"/>
                        </a:solidFill>
                      </a:endParaRPr>
                    </a:p>
                  </a:txBody>
                  <a:tcPr/>
                </a:tc>
                <a:tc>
                  <a:txBody>
                    <a:bodyPr/>
                    <a:lstStyle/>
                    <a:p>
                      <a:r>
                        <a:rPr lang="id-ID" sz="2400" b="1" dirty="0" smtClean="0"/>
                        <a:t>Pembinaan</a:t>
                      </a:r>
                      <a:r>
                        <a:rPr lang="id-ID" sz="2400" b="1" baseline="0" dirty="0" smtClean="0"/>
                        <a:t> Upaya Kesehatan Dasar</a:t>
                      </a:r>
                      <a:endParaRPr lang="id-ID" sz="2400" b="1" dirty="0"/>
                    </a:p>
                  </a:txBody>
                  <a:tcPr/>
                </a:tc>
                <a:tc>
                  <a:txBody>
                    <a:bodyPr/>
                    <a:lstStyle/>
                    <a:p>
                      <a:pPr algn="ctr"/>
                      <a:r>
                        <a:rPr lang="id-ID" sz="2400" b="1" dirty="0" smtClean="0"/>
                        <a:t>15 </a:t>
                      </a:r>
                    </a:p>
                    <a:p>
                      <a:pPr algn="ctr"/>
                      <a:endParaRPr lang="id-ID" sz="2400" b="1" dirty="0" smtClean="0"/>
                    </a:p>
                    <a:p>
                      <a:pPr algn="ctr"/>
                      <a:r>
                        <a:rPr lang="id-ID" sz="2400" b="1" dirty="0" smtClean="0"/>
                        <a:t>1</a:t>
                      </a:r>
                      <a:endParaRPr lang="id-ID" sz="2400" b="1" dirty="0"/>
                    </a:p>
                  </a:txBody>
                  <a:tcPr/>
                </a:tc>
                <a:tc>
                  <a:txBody>
                    <a:bodyPr/>
                    <a:lstStyle/>
                    <a:p>
                      <a:pPr algn="r"/>
                      <a:r>
                        <a:rPr lang="id-ID" sz="2400" b="1" dirty="0" smtClean="0"/>
                        <a:t>765.800.00</a:t>
                      </a:r>
                      <a:r>
                        <a:rPr lang="en-US" sz="2400" b="1" dirty="0" smtClean="0"/>
                        <a:t>0</a:t>
                      </a:r>
                      <a:r>
                        <a:rPr lang="id-ID" sz="2400" b="1" dirty="0" smtClean="0"/>
                        <a:t> </a:t>
                      </a:r>
                    </a:p>
                    <a:p>
                      <a:pPr algn="r"/>
                      <a:endParaRPr lang="id-ID" sz="2400" b="1" dirty="0" smtClean="0"/>
                    </a:p>
                    <a:p>
                      <a:pPr algn="r"/>
                      <a:r>
                        <a:rPr lang="id-ID" sz="2400" b="1" dirty="0" smtClean="0"/>
                        <a:t>3.289.058.800</a:t>
                      </a:r>
                      <a:endParaRPr lang="id-ID" sz="2400" b="1" dirty="0"/>
                    </a:p>
                  </a:txBody>
                  <a:tcPr/>
                </a:tc>
                <a:tc>
                  <a:txBody>
                    <a:bodyPr/>
                    <a:lstStyle/>
                    <a:p>
                      <a:pPr algn="ctr"/>
                      <a:r>
                        <a:rPr lang="id-ID" sz="2400" b="1" dirty="0" smtClean="0"/>
                        <a:t>APBD</a:t>
                      </a:r>
                      <a:r>
                        <a:rPr lang="id-ID" sz="2400" b="1" baseline="0" dirty="0" smtClean="0"/>
                        <a:t> II </a:t>
                      </a:r>
                    </a:p>
                    <a:p>
                      <a:pPr algn="ctr"/>
                      <a:endParaRPr lang="id-ID" sz="2400" b="1" baseline="0" dirty="0" smtClean="0"/>
                    </a:p>
                    <a:p>
                      <a:pPr algn="ctr"/>
                      <a:r>
                        <a:rPr lang="id-ID" sz="2400" b="1" baseline="0" dirty="0" smtClean="0"/>
                        <a:t>DAK</a:t>
                      </a:r>
                      <a:endParaRPr lang="id-ID" sz="2400" b="1" dirty="0"/>
                    </a:p>
                  </a:txBody>
                  <a:tcPr/>
                </a:tc>
              </a:tr>
              <a:tr h="1041452">
                <a:tc>
                  <a:txBody>
                    <a:bodyPr/>
                    <a:lstStyle/>
                    <a:p>
                      <a:r>
                        <a:rPr lang="id-ID" sz="2400" b="1" dirty="0" smtClean="0">
                          <a:solidFill>
                            <a:schemeClr val="tx1"/>
                          </a:solidFill>
                        </a:rPr>
                        <a:t>2</a:t>
                      </a:r>
                      <a:endParaRPr lang="id-ID" sz="2400" b="1" dirty="0">
                        <a:solidFill>
                          <a:schemeClr val="tx1"/>
                        </a:solidFill>
                      </a:endParaRPr>
                    </a:p>
                  </a:txBody>
                  <a:tcPr/>
                </a:tc>
                <a:tc>
                  <a:txBody>
                    <a:bodyPr/>
                    <a:lstStyle/>
                    <a:p>
                      <a:r>
                        <a:rPr lang="id-ID" sz="2400" b="1" dirty="0" smtClean="0"/>
                        <a:t>Pembinaan Upaya Kesehatan</a:t>
                      </a:r>
                      <a:r>
                        <a:rPr lang="id-ID" sz="2400" b="1" baseline="0" dirty="0" smtClean="0"/>
                        <a:t> Tradisional</a:t>
                      </a:r>
                      <a:endParaRPr lang="id-ID" sz="2400" b="1" dirty="0"/>
                    </a:p>
                  </a:txBody>
                  <a:tcPr/>
                </a:tc>
                <a:tc>
                  <a:txBody>
                    <a:bodyPr/>
                    <a:lstStyle/>
                    <a:p>
                      <a:pPr algn="ctr"/>
                      <a:r>
                        <a:rPr lang="id-ID" sz="2400" b="1" dirty="0" smtClean="0"/>
                        <a:t>6</a:t>
                      </a:r>
                      <a:endParaRPr lang="id-ID" sz="2400" b="1" dirty="0"/>
                    </a:p>
                  </a:txBody>
                  <a:tcPr/>
                </a:tc>
                <a:tc>
                  <a:txBody>
                    <a:bodyPr/>
                    <a:lstStyle/>
                    <a:p>
                      <a:pPr algn="r"/>
                      <a:r>
                        <a:rPr lang="en-US" sz="2400" b="1" dirty="0" smtClean="0"/>
                        <a:t>    </a:t>
                      </a:r>
                      <a:r>
                        <a:rPr lang="id-ID" sz="2400" b="1" dirty="0" smtClean="0"/>
                        <a:t>67.435.00</a:t>
                      </a:r>
                      <a:r>
                        <a:rPr lang="en-US" sz="2400" b="1" dirty="0" smtClean="0"/>
                        <a:t>0</a:t>
                      </a:r>
                      <a:endParaRPr lang="id-ID" sz="2400" b="1" dirty="0"/>
                    </a:p>
                  </a:txBody>
                  <a:tcPr/>
                </a:tc>
                <a:tc>
                  <a:txBody>
                    <a:bodyPr/>
                    <a:lstStyle/>
                    <a:p>
                      <a:pPr algn="ctr"/>
                      <a:r>
                        <a:rPr lang="en-US" sz="2400" b="1" dirty="0" smtClean="0"/>
                        <a:t>APBD II</a:t>
                      </a:r>
                      <a:endParaRPr lang="id-ID" sz="2400" b="1" dirty="0"/>
                    </a:p>
                  </a:txBody>
                  <a:tcPr/>
                </a:tc>
              </a:tr>
              <a:tr h="1089718">
                <a:tc>
                  <a:txBody>
                    <a:bodyPr/>
                    <a:lstStyle/>
                    <a:p>
                      <a:r>
                        <a:rPr lang="en-US" sz="2400" b="1" dirty="0" smtClean="0">
                          <a:solidFill>
                            <a:schemeClr val="tx1"/>
                          </a:solidFill>
                        </a:rPr>
                        <a:t>3</a:t>
                      </a:r>
                      <a:endParaRPr lang="id-ID" sz="2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b="1" dirty="0" smtClean="0"/>
                        <a:t>Peningk Pusk Ranap menjadi</a:t>
                      </a:r>
                      <a:r>
                        <a:rPr lang="id-ID" sz="2400" b="1" baseline="0" dirty="0" smtClean="0"/>
                        <a:t> Pusk Ranap Standart (BK-Prov)</a:t>
                      </a:r>
                      <a:endParaRPr lang="id-ID" sz="2400" b="1" dirty="0" smtClean="0"/>
                    </a:p>
                  </a:txBody>
                  <a:tcPr/>
                </a:tc>
                <a:tc>
                  <a:txBody>
                    <a:bodyPr/>
                    <a:lstStyle/>
                    <a:p>
                      <a:pPr algn="ctr"/>
                      <a:r>
                        <a:rPr lang="id-ID" sz="2400" b="1" dirty="0" smtClean="0"/>
                        <a:t>1</a:t>
                      </a:r>
                      <a:endParaRPr lang="id-ID" sz="2400" b="1" dirty="0"/>
                    </a:p>
                  </a:txBody>
                  <a:tcPr/>
                </a:tc>
                <a:tc>
                  <a:txBody>
                    <a:bodyPr/>
                    <a:lstStyle/>
                    <a:p>
                      <a:pPr algn="r"/>
                      <a:r>
                        <a:rPr lang="id-ID" sz="2400" b="1" dirty="0" smtClean="0"/>
                        <a:t>30.000</a:t>
                      </a:r>
                      <a:r>
                        <a:rPr lang="en-US" sz="2400" b="1" dirty="0" smtClean="0"/>
                        <a:t>.000</a:t>
                      </a:r>
                      <a:endParaRPr lang="id-ID" sz="2400" b="1" dirty="0"/>
                    </a:p>
                  </a:txBody>
                  <a:tcPr/>
                </a:tc>
                <a:tc>
                  <a:txBody>
                    <a:bodyPr/>
                    <a:lstStyle/>
                    <a:p>
                      <a:pPr algn="ctr"/>
                      <a:r>
                        <a:rPr lang="id-ID" sz="2400" b="1" dirty="0" smtClean="0"/>
                        <a:t>BK-Prov</a:t>
                      </a:r>
                      <a:endParaRPr lang="id-ID" sz="2400" b="1" dirty="0"/>
                    </a:p>
                  </a:txBody>
                  <a:tcPr/>
                </a:tc>
              </a:tr>
              <a:tr h="975388">
                <a:tc>
                  <a:txBody>
                    <a:bodyPr/>
                    <a:lstStyle/>
                    <a:p>
                      <a:endParaRPr lang="id-ID" sz="2400" b="1" dirty="0"/>
                    </a:p>
                  </a:txBody>
                  <a:tcPr/>
                </a:tc>
                <a:tc>
                  <a:txBody>
                    <a:bodyPr/>
                    <a:lstStyle/>
                    <a:p>
                      <a:r>
                        <a:rPr lang="id-ID" sz="2400" b="1" dirty="0" smtClean="0"/>
                        <a:t>T0TAL ANGGARAN</a:t>
                      </a:r>
                      <a:endParaRPr lang="id-ID" sz="2400" b="1" dirty="0"/>
                    </a:p>
                  </a:txBody>
                  <a:tcPr/>
                </a:tc>
                <a:tc>
                  <a:txBody>
                    <a:bodyPr/>
                    <a:lstStyle/>
                    <a:p>
                      <a:pPr algn="ctr"/>
                      <a:r>
                        <a:rPr lang="id-ID" sz="2400" b="1" dirty="0" smtClean="0"/>
                        <a:t>23</a:t>
                      </a:r>
                      <a:endParaRPr lang="id-ID" sz="2400" b="1" dirty="0"/>
                    </a:p>
                  </a:txBody>
                  <a:tcPr/>
                </a:tc>
                <a:tc>
                  <a:txBody>
                    <a:bodyPr/>
                    <a:lstStyle/>
                    <a:p>
                      <a:pPr algn="r"/>
                      <a:r>
                        <a:rPr lang="id-ID" sz="2400" b="1" dirty="0" smtClean="0"/>
                        <a:t>4.152.293.800</a:t>
                      </a:r>
                      <a:endParaRPr lang="id-ID" sz="2400" b="1" dirty="0"/>
                    </a:p>
                  </a:txBody>
                  <a:tcPr/>
                </a:tc>
                <a:tc>
                  <a:txBody>
                    <a:bodyPr/>
                    <a:lstStyle/>
                    <a:p>
                      <a:endParaRPr lang="id-ID" sz="2400" b="1" dirty="0"/>
                    </a:p>
                  </a:txBody>
                  <a:tcPr/>
                </a:tc>
              </a:tr>
            </a:tbl>
          </a:graphicData>
        </a:graphic>
      </p:graphicFrame>
    </p:spTree>
    <p:extLst>
      <p:ext uri="{BB962C8B-B14F-4D97-AF65-F5344CB8AC3E}">
        <p14:creationId xmlns:p14="http://schemas.microsoft.com/office/powerpoint/2010/main" xmlns="" val="3943015931"/>
      </p:ext>
    </p:extLst>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hevron 4"/>
          <p:cNvSpPr/>
          <p:nvPr/>
        </p:nvSpPr>
        <p:spPr>
          <a:xfrm flipH="1">
            <a:off x="3571899" y="95250"/>
            <a:ext cx="1428730" cy="1047757"/>
          </a:xfrm>
          <a:custGeom>
            <a:avLst/>
            <a:gdLst>
              <a:gd name="connsiteX0" fmla="*/ 0 w 8358246"/>
              <a:gd name="connsiteY0" fmla="*/ 0 h 1428760"/>
              <a:gd name="connsiteX1" fmla="*/ 8358246 w 8358246"/>
              <a:gd name="connsiteY1" fmla="*/ 0 h 1428760"/>
              <a:gd name="connsiteX2" fmla="*/ 8358246 w 8358246"/>
              <a:gd name="connsiteY2" fmla="*/ 1428760 h 1428760"/>
              <a:gd name="connsiteX3" fmla="*/ 0 w 8358246"/>
              <a:gd name="connsiteY3" fmla="*/ 1428760 h 1428760"/>
              <a:gd name="connsiteX4" fmla="*/ 0 w 8358246"/>
              <a:gd name="connsiteY4" fmla="*/ 0 h 1428760"/>
              <a:gd name="connsiteX0-1" fmla="*/ 0 w 8358246"/>
              <a:gd name="connsiteY0-2" fmla="*/ 0 h 1428760"/>
              <a:gd name="connsiteX1-3" fmla="*/ 8358246 w 8358246"/>
              <a:gd name="connsiteY1-4" fmla="*/ 0 h 1428760"/>
              <a:gd name="connsiteX2-5" fmla="*/ 8358246 w 8358246"/>
              <a:gd name="connsiteY2-6" fmla="*/ 1428760 h 1428760"/>
              <a:gd name="connsiteX3-7" fmla="*/ 1101969 w 8358246"/>
              <a:gd name="connsiteY3-8" fmla="*/ 1417037 h 1428760"/>
              <a:gd name="connsiteX4-9" fmla="*/ 0 w 8358246"/>
              <a:gd name="connsiteY4-10" fmla="*/ 0 h 1428760"/>
              <a:gd name="connsiteX0-11" fmla="*/ 2695735 w 7256277"/>
              <a:gd name="connsiteY0-12" fmla="*/ 11723 h 1428760"/>
              <a:gd name="connsiteX1-13" fmla="*/ 7256277 w 7256277"/>
              <a:gd name="connsiteY1-14" fmla="*/ 0 h 1428760"/>
              <a:gd name="connsiteX2-15" fmla="*/ 7256277 w 7256277"/>
              <a:gd name="connsiteY2-16" fmla="*/ 1428760 h 1428760"/>
              <a:gd name="connsiteX3-17" fmla="*/ 0 w 7256277"/>
              <a:gd name="connsiteY3-18" fmla="*/ 1417037 h 1428760"/>
              <a:gd name="connsiteX4-19" fmla="*/ 2695735 w 7256277"/>
              <a:gd name="connsiteY4-20" fmla="*/ 11723 h 1428760"/>
              <a:gd name="connsiteX0-21" fmla="*/ 2695735 w 7256277"/>
              <a:gd name="connsiteY0-22" fmla="*/ 11723 h 1428760"/>
              <a:gd name="connsiteX1-23" fmla="*/ 7256277 w 7256277"/>
              <a:gd name="connsiteY1-24" fmla="*/ 0 h 1428760"/>
              <a:gd name="connsiteX2-25" fmla="*/ 4909532 w 7256277"/>
              <a:gd name="connsiteY2-26" fmla="*/ 1428760 h 1428760"/>
              <a:gd name="connsiteX3-27" fmla="*/ 0 w 7256277"/>
              <a:gd name="connsiteY3-28" fmla="*/ 1417037 h 1428760"/>
              <a:gd name="connsiteX4-29" fmla="*/ 2695735 w 7256277"/>
              <a:gd name="connsiteY4-30" fmla="*/ 11723 h 1428760"/>
              <a:gd name="connsiteX0-31" fmla="*/ 2695735 w 8105164"/>
              <a:gd name="connsiteY0-32" fmla="*/ 11723 h 1428760"/>
              <a:gd name="connsiteX1-33" fmla="*/ 7256277 w 8105164"/>
              <a:gd name="connsiteY1-34" fmla="*/ 0 h 1428760"/>
              <a:gd name="connsiteX2-35" fmla="*/ 8105164 w 8105164"/>
              <a:gd name="connsiteY2-36" fmla="*/ 4911 h 1428760"/>
              <a:gd name="connsiteX3-37" fmla="*/ 4909532 w 8105164"/>
              <a:gd name="connsiteY3-38" fmla="*/ 1428760 h 1428760"/>
              <a:gd name="connsiteX4-39" fmla="*/ 0 w 8105164"/>
              <a:gd name="connsiteY4-40" fmla="*/ 1417037 h 1428760"/>
              <a:gd name="connsiteX5" fmla="*/ 2695735 w 8105164"/>
              <a:gd name="connsiteY5" fmla="*/ 11723 h 1428760"/>
              <a:gd name="connsiteX0-41" fmla="*/ 2695735 w 8536610"/>
              <a:gd name="connsiteY0-42" fmla="*/ 11723 h 1428760"/>
              <a:gd name="connsiteX1-43" fmla="*/ 7256277 w 8536610"/>
              <a:gd name="connsiteY1-44" fmla="*/ 0 h 1428760"/>
              <a:gd name="connsiteX2-45" fmla="*/ 8536610 w 8536610"/>
              <a:gd name="connsiteY2-46" fmla="*/ 4911 h 1428760"/>
              <a:gd name="connsiteX3-47" fmla="*/ 4909532 w 8536610"/>
              <a:gd name="connsiteY3-48" fmla="*/ 1428760 h 1428760"/>
              <a:gd name="connsiteX4-49" fmla="*/ 0 w 8536610"/>
              <a:gd name="connsiteY4-50" fmla="*/ 1417037 h 1428760"/>
              <a:gd name="connsiteX5-51" fmla="*/ 2695735 w 8536610"/>
              <a:gd name="connsiteY5-52" fmla="*/ 11723 h 1428760"/>
              <a:gd name="connsiteX0-53" fmla="*/ 3976255 w 8536610"/>
              <a:gd name="connsiteY0-54" fmla="*/ 11724 h 1428760"/>
              <a:gd name="connsiteX1-55" fmla="*/ 7256277 w 8536610"/>
              <a:gd name="connsiteY1-56" fmla="*/ 0 h 1428760"/>
              <a:gd name="connsiteX2-57" fmla="*/ 8536610 w 8536610"/>
              <a:gd name="connsiteY2-58" fmla="*/ 4911 h 1428760"/>
              <a:gd name="connsiteX3-59" fmla="*/ 4909532 w 8536610"/>
              <a:gd name="connsiteY3-60" fmla="*/ 1428760 h 1428760"/>
              <a:gd name="connsiteX4-61" fmla="*/ 0 w 8536610"/>
              <a:gd name="connsiteY4-62" fmla="*/ 1417037 h 1428760"/>
              <a:gd name="connsiteX5-63" fmla="*/ 3976255 w 8536610"/>
              <a:gd name="connsiteY5-64" fmla="*/ 11724 h 1428760"/>
              <a:gd name="connsiteX0-65" fmla="*/ 3976255 w 8536610"/>
              <a:gd name="connsiteY0-66" fmla="*/ 11724 h 1428760"/>
              <a:gd name="connsiteX1-67" fmla="*/ 7256277 w 8536610"/>
              <a:gd name="connsiteY1-68" fmla="*/ 0 h 1428760"/>
              <a:gd name="connsiteX2-69" fmla="*/ 8536610 w 8536610"/>
              <a:gd name="connsiteY2-70" fmla="*/ 4911 h 1428760"/>
              <a:gd name="connsiteX3-71" fmla="*/ 4909532 w 8536610"/>
              <a:gd name="connsiteY3-72" fmla="*/ 1428760 h 1428760"/>
              <a:gd name="connsiteX4-73" fmla="*/ 4856038 w 8536610"/>
              <a:gd name="connsiteY4-74" fmla="*/ 1426333 h 1428760"/>
              <a:gd name="connsiteX5-75" fmla="*/ 0 w 8536610"/>
              <a:gd name="connsiteY5-76" fmla="*/ 1417037 h 1428760"/>
              <a:gd name="connsiteX6" fmla="*/ 3976255 w 8536610"/>
              <a:gd name="connsiteY6" fmla="*/ 11724 h 14287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51" y="connsiteY5-52"/>
              </a:cxn>
              <a:cxn ang="0">
                <a:pos x="connsiteX6" y="connsiteY6"/>
              </a:cxn>
            </a:cxnLst>
            <a:rect l="l" t="t" r="r" b="b"/>
            <a:pathLst>
              <a:path w="8536610" h="1428760">
                <a:moveTo>
                  <a:pt x="3976255" y="11724"/>
                </a:moveTo>
                <a:lnTo>
                  <a:pt x="7256277" y="0"/>
                </a:lnTo>
                <a:lnTo>
                  <a:pt x="8536610" y="4911"/>
                </a:lnTo>
                <a:lnTo>
                  <a:pt x="4909532" y="1428760"/>
                </a:lnTo>
                <a:lnTo>
                  <a:pt x="4856038" y="1426333"/>
                </a:lnTo>
                <a:lnTo>
                  <a:pt x="0" y="1417037"/>
                </a:lnTo>
                <a:lnTo>
                  <a:pt x="3976255" y="11724"/>
                </a:lnTo>
                <a:close/>
              </a:path>
            </a:pathLst>
          </a:custGeom>
          <a:solidFill>
            <a:srgbClr val="FFC000"/>
          </a:solidFill>
          <a:scene3d>
            <a:camera prst="orthographicFront">
              <a:rot lat="0" lon="0" rev="0"/>
            </a:camera>
            <a:lightRig rig="brightRoom" dir="t">
              <a:rot lat="0" lon="0" rev="600000"/>
            </a:lightRig>
          </a:scene3d>
          <a:sp3d/>
        </p:spPr>
        <p:style>
          <a:lnRef idx="0">
            <a:scrgbClr r="0" g="0" b="0"/>
          </a:lnRef>
          <a:fillRef idx="0">
            <a:scrgbClr r="0" g="0" b="0"/>
          </a:fillRef>
          <a:effectRef idx="0">
            <a:scrgbClr r="0" g="0" b="0"/>
          </a:effectRef>
          <a:fontRef idx="minor">
            <a:schemeClr val="lt1"/>
          </a:fontRef>
        </p:style>
        <p:txBody>
          <a:bodyPr lIns="74674" tIns="24891" rIns="24891" bIns="24891" spcCol="1693" anchor="ctr"/>
          <a:lstStyle/>
          <a:p>
            <a:pPr marL="952500" algn="ctr">
              <a:defRPr/>
            </a:pPr>
            <a:endParaRPr lang="en-US" sz="3200" b="1" dirty="0">
              <a:solidFill>
                <a:schemeClr val="bg1"/>
              </a:solidFill>
              <a:latin typeface="Arial Rounded MT Bold" panose="020F0704030504030204" pitchFamily="34" charset="0"/>
              <a:cs typeface="Arial" panose="020B0604020202020204" pitchFamily="34" charset="0"/>
            </a:endParaRPr>
          </a:p>
        </p:txBody>
      </p:sp>
      <p:sp>
        <p:nvSpPr>
          <p:cNvPr id="28" name="Chevron 4"/>
          <p:cNvSpPr/>
          <p:nvPr/>
        </p:nvSpPr>
        <p:spPr>
          <a:xfrm>
            <a:off x="3643306" y="0"/>
            <a:ext cx="5500694" cy="1061461"/>
          </a:xfrm>
          <a:custGeom>
            <a:avLst/>
            <a:gdLst>
              <a:gd name="connsiteX0" fmla="*/ 0 w 8358246"/>
              <a:gd name="connsiteY0" fmla="*/ 0 h 1428760"/>
              <a:gd name="connsiteX1" fmla="*/ 8358246 w 8358246"/>
              <a:gd name="connsiteY1" fmla="*/ 0 h 1428760"/>
              <a:gd name="connsiteX2" fmla="*/ 8358246 w 8358246"/>
              <a:gd name="connsiteY2" fmla="*/ 1428760 h 1428760"/>
              <a:gd name="connsiteX3" fmla="*/ 0 w 8358246"/>
              <a:gd name="connsiteY3" fmla="*/ 1428760 h 1428760"/>
              <a:gd name="connsiteX4" fmla="*/ 0 w 8358246"/>
              <a:gd name="connsiteY4" fmla="*/ 0 h 1428760"/>
              <a:gd name="connsiteX0-1" fmla="*/ 0 w 8358246"/>
              <a:gd name="connsiteY0-2" fmla="*/ 0 h 1428760"/>
              <a:gd name="connsiteX1-3" fmla="*/ 8358246 w 8358246"/>
              <a:gd name="connsiteY1-4" fmla="*/ 0 h 1428760"/>
              <a:gd name="connsiteX2-5" fmla="*/ 8358246 w 8358246"/>
              <a:gd name="connsiteY2-6" fmla="*/ 1428760 h 1428760"/>
              <a:gd name="connsiteX3-7" fmla="*/ 1101969 w 8358246"/>
              <a:gd name="connsiteY3-8" fmla="*/ 1417037 h 1428760"/>
              <a:gd name="connsiteX4-9" fmla="*/ 0 w 8358246"/>
              <a:gd name="connsiteY4-10" fmla="*/ 0 h 14287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358246" h="1428760">
                <a:moveTo>
                  <a:pt x="0" y="0"/>
                </a:moveTo>
                <a:lnTo>
                  <a:pt x="8358246" y="0"/>
                </a:lnTo>
                <a:lnTo>
                  <a:pt x="8358246" y="1428760"/>
                </a:lnTo>
                <a:lnTo>
                  <a:pt x="1101969" y="1417037"/>
                </a:lnTo>
                <a:lnTo>
                  <a:pt x="0" y="0"/>
                </a:lnTo>
                <a:close/>
              </a:path>
            </a:pathLst>
          </a:custGeom>
          <a:solidFill>
            <a:schemeClr val="tx2">
              <a:lumMod val="50000"/>
            </a:schemeClr>
          </a:solidFill>
          <a:scene3d>
            <a:camera prst="orthographicFront">
              <a:rot lat="0" lon="0" rev="0"/>
            </a:camera>
            <a:lightRig rig="brightRoom" dir="t">
              <a:rot lat="0" lon="0" rev="600000"/>
            </a:lightRig>
          </a:scene3d>
          <a:sp3d/>
        </p:spPr>
        <p:style>
          <a:lnRef idx="0">
            <a:scrgbClr r="0" g="0" b="0"/>
          </a:lnRef>
          <a:fillRef idx="0">
            <a:scrgbClr r="0" g="0" b="0"/>
          </a:fillRef>
          <a:effectRef idx="0">
            <a:scrgbClr r="0" g="0" b="0"/>
          </a:effectRef>
          <a:fontRef idx="minor">
            <a:schemeClr val="lt1"/>
          </a:fontRef>
        </p:style>
        <p:txBody>
          <a:bodyPr lIns="74674" tIns="24891" rIns="24891" bIns="24891" spcCol="1693" anchor="ctr"/>
          <a:lstStyle/>
          <a:p>
            <a:pPr marL="234950" algn="ctr">
              <a:defRPr/>
            </a:pPr>
            <a:r>
              <a:rPr lang="en-ID" sz="2400" b="1" dirty="0">
                <a:solidFill>
                  <a:schemeClr val="bg1"/>
                </a:solidFill>
                <a:latin typeface="Arial Rounded MT Bold" panose="020F0704030504030204" pitchFamily="34" charset="0"/>
                <a:cs typeface="Arial" panose="020B0604020202020204" pitchFamily="34" charset="0"/>
              </a:rPr>
              <a:t>PROGRAM PEMBANGUNAN KESEHATAN</a:t>
            </a:r>
            <a:endParaRPr lang="en-US" sz="2400" b="1" dirty="0">
              <a:solidFill>
                <a:schemeClr val="bg1"/>
              </a:solidFill>
              <a:latin typeface="Arial Rounded MT Bold" panose="020F0704030504030204" pitchFamily="34" charset="0"/>
              <a:cs typeface="Arial" panose="020B0604020202020204" pitchFamily="34" charset="0"/>
            </a:endParaRPr>
          </a:p>
        </p:txBody>
      </p:sp>
      <p:sp>
        <p:nvSpPr>
          <p:cNvPr id="31" name="Rectangle 30"/>
          <p:cNvSpPr/>
          <p:nvPr/>
        </p:nvSpPr>
        <p:spPr>
          <a:xfrm>
            <a:off x="2000250" y="1214438"/>
            <a:ext cx="5214938" cy="66675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en-GB" sz="2400" b="1" dirty="0"/>
              <a:t>3 PILAR PROGRAM INDONESIA SEHAT</a:t>
            </a:r>
            <a:endParaRPr lang="en-US" sz="2400" b="1" dirty="0"/>
          </a:p>
        </p:txBody>
      </p:sp>
      <p:sp>
        <p:nvSpPr>
          <p:cNvPr id="41" name="Rectangle 40"/>
          <p:cNvSpPr/>
          <p:nvPr/>
        </p:nvSpPr>
        <p:spPr>
          <a:xfrm>
            <a:off x="1143000" y="2025650"/>
            <a:ext cx="2091114" cy="641350"/>
          </a:xfrm>
          <a:prstGeom prst="rect">
            <a:avLst/>
          </a:prstGeom>
          <a:solidFill>
            <a:schemeClr val="tx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r>
              <a:rPr lang="en-US" sz="2000" b="1" u="sng" dirty="0" err="1">
                <a:solidFill>
                  <a:srgbClr val="002060"/>
                </a:solidFill>
              </a:rPr>
              <a:t>Paradigma</a:t>
            </a:r>
            <a:r>
              <a:rPr lang="en-US" sz="2000" b="1" u="sng" dirty="0">
                <a:solidFill>
                  <a:srgbClr val="002060"/>
                </a:solidFill>
              </a:rPr>
              <a:t> </a:t>
            </a:r>
            <a:r>
              <a:rPr lang="en-US" sz="2000" b="1" u="sng" dirty="0" err="1">
                <a:solidFill>
                  <a:srgbClr val="002060"/>
                </a:solidFill>
              </a:rPr>
              <a:t>Sehat</a:t>
            </a:r>
            <a:endParaRPr lang="en-US" sz="2000" b="1" u="sng" dirty="0">
              <a:solidFill>
                <a:srgbClr val="002060"/>
              </a:solidFill>
            </a:endParaRPr>
          </a:p>
        </p:txBody>
      </p:sp>
      <p:grpSp>
        <p:nvGrpSpPr>
          <p:cNvPr id="2" name="Group 14"/>
          <p:cNvGrpSpPr/>
          <p:nvPr/>
        </p:nvGrpSpPr>
        <p:grpSpPr>
          <a:xfrm>
            <a:off x="5944178" y="2057400"/>
            <a:ext cx="932688" cy="533400"/>
            <a:chOff x="4953000" y="2514600"/>
            <a:chExt cx="1243584" cy="533400"/>
          </a:xfrm>
          <a:solidFill>
            <a:schemeClr val="tx2">
              <a:lumMod val="20000"/>
              <a:lumOff val="80000"/>
            </a:schemeClr>
          </a:solidFill>
        </p:grpSpPr>
        <p:sp>
          <p:nvSpPr>
            <p:cNvPr id="43" name="Rectangle 42"/>
            <p:cNvSpPr/>
            <p:nvPr/>
          </p:nvSpPr>
          <p:spPr>
            <a:xfrm>
              <a:off x="4953000" y="2514600"/>
              <a:ext cx="1243584"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lowchart: Manual Operation 43"/>
            <p:cNvSpPr/>
            <p:nvPr/>
          </p:nvSpPr>
          <p:spPr>
            <a:xfrm>
              <a:off x="4965192" y="2743200"/>
              <a:ext cx="1219200" cy="152400"/>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5193792" y="2956560"/>
              <a:ext cx="7620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8"/>
          <p:cNvGrpSpPr/>
          <p:nvPr/>
        </p:nvGrpSpPr>
        <p:grpSpPr>
          <a:xfrm>
            <a:off x="6181922" y="2590800"/>
            <a:ext cx="457200" cy="2558956"/>
            <a:chOff x="2667000" y="3429000"/>
            <a:chExt cx="609600" cy="2362200"/>
          </a:xfrm>
          <a:solidFill>
            <a:schemeClr val="tx2">
              <a:lumMod val="20000"/>
              <a:lumOff val="80000"/>
            </a:schemeClr>
          </a:solidFill>
        </p:grpSpPr>
        <p:sp>
          <p:nvSpPr>
            <p:cNvPr id="47" name="Rectangle 46"/>
            <p:cNvSpPr/>
            <p:nvPr/>
          </p:nvSpPr>
          <p:spPr>
            <a:xfrm>
              <a:off x="2667000" y="3429000"/>
              <a:ext cx="762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B1D41"/>
                </a:solidFill>
              </a:endParaRPr>
            </a:p>
          </p:txBody>
        </p:sp>
        <p:sp>
          <p:nvSpPr>
            <p:cNvPr id="48" name="Rectangle 47"/>
            <p:cNvSpPr/>
            <p:nvPr/>
          </p:nvSpPr>
          <p:spPr>
            <a:xfrm>
              <a:off x="2844800" y="3429000"/>
              <a:ext cx="762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B1D41"/>
                </a:solidFill>
              </a:endParaRPr>
            </a:p>
          </p:txBody>
        </p:sp>
        <p:sp>
          <p:nvSpPr>
            <p:cNvPr id="49" name="Rectangle 48"/>
            <p:cNvSpPr/>
            <p:nvPr/>
          </p:nvSpPr>
          <p:spPr>
            <a:xfrm>
              <a:off x="3022600" y="3429000"/>
              <a:ext cx="762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B1D41"/>
                </a:solidFill>
              </a:endParaRPr>
            </a:p>
          </p:txBody>
        </p:sp>
        <p:sp>
          <p:nvSpPr>
            <p:cNvPr id="50" name="Rectangle 49"/>
            <p:cNvSpPr/>
            <p:nvPr/>
          </p:nvSpPr>
          <p:spPr>
            <a:xfrm>
              <a:off x="3200400" y="3429000"/>
              <a:ext cx="762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B1D41"/>
                </a:solidFill>
              </a:endParaRPr>
            </a:p>
          </p:txBody>
        </p:sp>
      </p:grpSp>
      <p:sp>
        <p:nvSpPr>
          <p:cNvPr id="53" name="Rectangle 52"/>
          <p:cNvSpPr/>
          <p:nvPr/>
        </p:nvSpPr>
        <p:spPr>
          <a:xfrm>
            <a:off x="1143000" y="2717800"/>
            <a:ext cx="2071688" cy="3068638"/>
          </a:xfrm>
          <a:prstGeom prst="rect">
            <a:avLst/>
          </a:prstGeom>
          <a:solidFill>
            <a:schemeClr val="tx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lstStyle/>
          <a:p>
            <a:pPr marL="285750" indent="-285750">
              <a:buFont typeface="Wingdings" panose="05000000000000000000" pitchFamily="2" charset="2"/>
              <a:buChar char="§"/>
              <a:defRPr/>
            </a:pPr>
            <a:r>
              <a:rPr lang="en-GB" sz="1600" b="1" dirty="0" err="1">
                <a:solidFill>
                  <a:srgbClr val="0B1D41"/>
                </a:solidFill>
              </a:rPr>
              <a:t>Pengarusutamaan</a:t>
            </a:r>
            <a:r>
              <a:rPr lang="en-GB" sz="1600" b="1" dirty="0">
                <a:solidFill>
                  <a:srgbClr val="0B1D41"/>
                </a:solidFill>
              </a:rPr>
              <a:t> </a:t>
            </a:r>
            <a:r>
              <a:rPr lang="en-GB" sz="1600" b="1" dirty="0" err="1">
                <a:solidFill>
                  <a:srgbClr val="0B1D41"/>
                </a:solidFill>
              </a:rPr>
              <a:t>kesehatan</a:t>
            </a:r>
            <a:r>
              <a:rPr lang="en-GB" sz="1600" b="1" dirty="0">
                <a:solidFill>
                  <a:srgbClr val="0B1D41"/>
                </a:solidFill>
              </a:rPr>
              <a:t> </a:t>
            </a:r>
            <a:r>
              <a:rPr lang="en-GB" sz="1600" b="1" dirty="0" err="1">
                <a:solidFill>
                  <a:srgbClr val="0B1D41"/>
                </a:solidFill>
              </a:rPr>
              <a:t>dalam</a:t>
            </a:r>
            <a:r>
              <a:rPr lang="en-GB" sz="1600" b="1" dirty="0">
                <a:solidFill>
                  <a:srgbClr val="0B1D41"/>
                </a:solidFill>
              </a:rPr>
              <a:t> </a:t>
            </a:r>
            <a:r>
              <a:rPr lang="en-GB" sz="1600" b="1" dirty="0" err="1">
                <a:solidFill>
                  <a:srgbClr val="0B1D41"/>
                </a:solidFill>
              </a:rPr>
              <a:t>pembangunan</a:t>
            </a:r>
            <a:endParaRPr lang="id-ID" sz="1600" b="1" dirty="0">
              <a:solidFill>
                <a:srgbClr val="0B1D41"/>
              </a:solidFill>
            </a:endParaRPr>
          </a:p>
          <a:p>
            <a:pPr marL="285750" indent="-285750">
              <a:buFont typeface="Wingdings" panose="05000000000000000000" pitchFamily="2" charset="2"/>
              <a:buChar char="§"/>
              <a:defRPr/>
            </a:pPr>
            <a:r>
              <a:rPr lang="en-GB" sz="1600" b="1" dirty="0" err="1">
                <a:solidFill>
                  <a:schemeClr val="accent6">
                    <a:lumMod val="50000"/>
                  </a:schemeClr>
                </a:solidFill>
              </a:rPr>
              <a:t>Promotif</a:t>
            </a:r>
            <a:r>
              <a:rPr lang="en-GB" sz="1600" b="1" dirty="0">
                <a:solidFill>
                  <a:schemeClr val="accent6">
                    <a:lumMod val="50000"/>
                  </a:schemeClr>
                </a:solidFill>
              </a:rPr>
              <a:t> – </a:t>
            </a:r>
            <a:r>
              <a:rPr lang="en-GB" sz="1600" b="1" dirty="0" err="1">
                <a:solidFill>
                  <a:schemeClr val="accent6">
                    <a:lumMod val="50000"/>
                  </a:schemeClr>
                </a:solidFill>
              </a:rPr>
              <a:t>Preventif</a:t>
            </a:r>
            <a:r>
              <a:rPr lang="en-GB" sz="1600" b="1" dirty="0">
                <a:solidFill>
                  <a:schemeClr val="accent6">
                    <a:lumMod val="50000"/>
                  </a:schemeClr>
                </a:solidFill>
              </a:rPr>
              <a:t> </a:t>
            </a:r>
            <a:r>
              <a:rPr lang="en-GB" sz="1600" b="1" dirty="0" err="1">
                <a:solidFill>
                  <a:schemeClr val="accent6">
                    <a:lumMod val="50000"/>
                  </a:schemeClr>
                </a:solidFill>
              </a:rPr>
              <a:t>sebagai</a:t>
            </a:r>
            <a:r>
              <a:rPr lang="en-GB" sz="1600" b="1" dirty="0">
                <a:solidFill>
                  <a:schemeClr val="accent6">
                    <a:lumMod val="50000"/>
                  </a:schemeClr>
                </a:solidFill>
              </a:rPr>
              <a:t> </a:t>
            </a:r>
            <a:r>
              <a:rPr lang="en-GB" sz="1600" b="1" dirty="0" err="1">
                <a:solidFill>
                  <a:schemeClr val="accent6">
                    <a:lumMod val="50000"/>
                  </a:schemeClr>
                </a:solidFill>
              </a:rPr>
              <a:t>pilar</a:t>
            </a:r>
            <a:r>
              <a:rPr lang="en-GB" sz="1600" b="1" dirty="0">
                <a:solidFill>
                  <a:schemeClr val="accent6">
                    <a:lumMod val="50000"/>
                  </a:schemeClr>
                </a:solidFill>
              </a:rPr>
              <a:t> </a:t>
            </a:r>
            <a:r>
              <a:rPr lang="en-GB" sz="1600" b="1" dirty="0" err="1">
                <a:solidFill>
                  <a:schemeClr val="accent6">
                    <a:lumMod val="50000"/>
                  </a:schemeClr>
                </a:solidFill>
              </a:rPr>
              <a:t>utama</a:t>
            </a:r>
            <a:r>
              <a:rPr lang="en-GB" sz="1600" b="1" dirty="0">
                <a:solidFill>
                  <a:schemeClr val="accent6">
                    <a:lumMod val="50000"/>
                  </a:schemeClr>
                </a:solidFill>
              </a:rPr>
              <a:t> </a:t>
            </a:r>
            <a:r>
              <a:rPr lang="en-GB" sz="1600" b="1" dirty="0" err="1">
                <a:solidFill>
                  <a:schemeClr val="accent6">
                    <a:lumMod val="50000"/>
                  </a:schemeClr>
                </a:solidFill>
              </a:rPr>
              <a:t>upaya</a:t>
            </a:r>
            <a:r>
              <a:rPr lang="en-GB" sz="1600" b="1" dirty="0">
                <a:solidFill>
                  <a:schemeClr val="accent6">
                    <a:lumMod val="50000"/>
                  </a:schemeClr>
                </a:solidFill>
              </a:rPr>
              <a:t> </a:t>
            </a:r>
            <a:r>
              <a:rPr lang="en-GB" sz="1600" b="1" dirty="0" err="1">
                <a:solidFill>
                  <a:schemeClr val="accent6">
                    <a:lumMod val="50000"/>
                  </a:schemeClr>
                </a:solidFill>
              </a:rPr>
              <a:t>kesehatan</a:t>
            </a:r>
            <a:endParaRPr lang="id-ID" sz="1600" b="1" dirty="0">
              <a:solidFill>
                <a:schemeClr val="accent6">
                  <a:lumMod val="50000"/>
                </a:schemeClr>
              </a:solidFill>
            </a:endParaRPr>
          </a:p>
          <a:p>
            <a:pPr marL="285750" indent="-285750">
              <a:buFont typeface="Wingdings" panose="05000000000000000000" pitchFamily="2" charset="2"/>
              <a:buChar char="§"/>
              <a:defRPr/>
            </a:pPr>
            <a:r>
              <a:rPr lang="en-GB" sz="1600" b="1" dirty="0" err="1">
                <a:solidFill>
                  <a:srgbClr val="0B1D41"/>
                </a:solidFill>
              </a:rPr>
              <a:t>Pemberdayaan</a:t>
            </a:r>
            <a:r>
              <a:rPr lang="en-GB" sz="1600" b="1" dirty="0">
                <a:solidFill>
                  <a:srgbClr val="0B1D41"/>
                </a:solidFill>
              </a:rPr>
              <a:t> </a:t>
            </a:r>
            <a:r>
              <a:rPr lang="en-GB" sz="1600" b="1" dirty="0" err="1">
                <a:solidFill>
                  <a:srgbClr val="0B1D41"/>
                </a:solidFill>
              </a:rPr>
              <a:t>masyarakat</a:t>
            </a:r>
            <a:endParaRPr lang="en-GB" sz="1600" b="1" dirty="0">
              <a:solidFill>
                <a:srgbClr val="0B1D41"/>
              </a:solidFill>
            </a:endParaRPr>
          </a:p>
          <a:p>
            <a:pPr marL="285750" indent="-285750">
              <a:buFont typeface="Wingdings" panose="05000000000000000000" pitchFamily="2" charset="2"/>
              <a:buChar char="§"/>
              <a:defRPr/>
            </a:pPr>
            <a:r>
              <a:rPr lang="en-GB" sz="1600" b="1" dirty="0" err="1">
                <a:solidFill>
                  <a:schemeClr val="accent6">
                    <a:lumMod val="50000"/>
                  </a:schemeClr>
                </a:solidFill>
              </a:rPr>
              <a:t>Keterlibatan</a:t>
            </a:r>
            <a:r>
              <a:rPr lang="en-GB" sz="1600" b="1" dirty="0">
                <a:solidFill>
                  <a:schemeClr val="accent6">
                    <a:lumMod val="50000"/>
                  </a:schemeClr>
                </a:solidFill>
              </a:rPr>
              <a:t> </a:t>
            </a:r>
            <a:r>
              <a:rPr lang="en-GB" sz="1600" b="1" dirty="0" err="1">
                <a:solidFill>
                  <a:schemeClr val="accent6">
                    <a:lumMod val="50000"/>
                  </a:schemeClr>
                </a:solidFill>
              </a:rPr>
              <a:t>Lintas</a:t>
            </a:r>
            <a:r>
              <a:rPr lang="en-GB" sz="1600" b="1" dirty="0">
                <a:solidFill>
                  <a:schemeClr val="accent6">
                    <a:lumMod val="50000"/>
                  </a:schemeClr>
                </a:solidFill>
              </a:rPr>
              <a:t> </a:t>
            </a:r>
            <a:r>
              <a:rPr lang="en-GB" sz="1600" b="1" dirty="0" err="1">
                <a:solidFill>
                  <a:schemeClr val="accent6">
                    <a:lumMod val="50000"/>
                  </a:schemeClr>
                </a:solidFill>
              </a:rPr>
              <a:t>Sektor</a:t>
            </a:r>
            <a:endParaRPr lang="en-US" sz="1600" b="1" dirty="0">
              <a:solidFill>
                <a:schemeClr val="accent6">
                  <a:lumMod val="50000"/>
                </a:schemeClr>
              </a:solidFill>
            </a:endParaRPr>
          </a:p>
        </p:txBody>
      </p:sp>
      <p:grpSp>
        <p:nvGrpSpPr>
          <p:cNvPr id="4" name="Group 26"/>
          <p:cNvGrpSpPr/>
          <p:nvPr/>
        </p:nvGrpSpPr>
        <p:grpSpPr>
          <a:xfrm flipV="1">
            <a:off x="5944178" y="5105400"/>
            <a:ext cx="932688" cy="533400"/>
            <a:chOff x="5105400" y="2667000"/>
            <a:chExt cx="1243584" cy="533400"/>
          </a:xfrm>
          <a:solidFill>
            <a:schemeClr val="tx2">
              <a:lumMod val="20000"/>
              <a:lumOff val="80000"/>
            </a:schemeClr>
          </a:solidFill>
        </p:grpSpPr>
        <p:sp>
          <p:nvSpPr>
            <p:cNvPr id="55" name="Rectangle 54"/>
            <p:cNvSpPr/>
            <p:nvPr/>
          </p:nvSpPr>
          <p:spPr>
            <a:xfrm>
              <a:off x="5105400" y="2667000"/>
              <a:ext cx="1243584"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Flowchart: Manual Operation 55"/>
            <p:cNvSpPr/>
            <p:nvPr/>
          </p:nvSpPr>
          <p:spPr>
            <a:xfrm>
              <a:off x="5117592" y="2895600"/>
              <a:ext cx="1219200" cy="152400"/>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5346192" y="3108960"/>
              <a:ext cx="7620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80"/>
          <p:cNvGrpSpPr/>
          <p:nvPr/>
        </p:nvGrpSpPr>
        <p:grpSpPr>
          <a:xfrm>
            <a:off x="2996370" y="2000250"/>
            <a:ext cx="932688" cy="3638550"/>
            <a:chOff x="3247778" y="1847764"/>
            <a:chExt cx="932688" cy="2686050"/>
          </a:xfrm>
          <a:solidFill>
            <a:schemeClr val="tx2">
              <a:lumMod val="20000"/>
              <a:lumOff val="80000"/>
            </a:schemeClr>
          </a:solidFill>
        </p:grpSpPr>
        <p:grpSp>
          <p:nvGrpSpPr>
            <p:cNvPr id="6" name="Group 4"/>
            <p:cNvGrpSpPr/>
            <p:nvPr/>
          </p:nvGrpSpPr>
          <p:grpSpPr>
            <a:xfrm>
              <a:off x="3247778" y="1847764"/>
              <a:ext cx="932688" cy="400050"/>
              <a:chOff x="2871216" y="2514600"/>
              <a:chExt cx="1243584" cy="533400"/>
            </a:xfrm>
            <a:grpFill/>
          </p:grpSpPr>
          <p:sp>
            <p:nvSpPr>
              <p:cNvPr id="33" name="Rectangle 32"/>
              <p:cNvSpPr/>
              <p:nvPr/>
            </p:nvSpPr>
            <p:spPr>
              <a:xfrm>
                <a:off x="2871216" y="2514600"/>
                <a:ext cx="1243584"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lowchart: Manual Operation 33"/>
              <p:cNvSpPr/>
              <p:nvPr/>
            </p:nvSpPr>
            <p:spPr>
              <a:xfrm>
                <a:off x="2883408" y="2743200"/>
                <a:ext cx="1219200" cy="152400"/>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3112008" y="2956560"/>
                <a:ext cx="7620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8"/>
            <p:cNvGrpSpPr/>
            <p:nvPr/>
          </p:nvGrpSpPr>
          <p:grpSpPr>
            <a:xfrm>
              <a:off x="3485522" y="2304964"/>
              <a:ext cx="457200" cy="1771650"/>
              <a:chOff x="2667000" y="3429000"/>
              <a:chExt cx="609600" cy="2362200"/>
            </a:xfrm>
            <a:grpFill/>
          </p:grpSpPr>
          <p:sp>
            <p:nvSpPr>
              <p:cNvPr id="37" name="Rectangle 36"/>
              <p:cNvSpPr/>
              <p:nvPr/>
            </p:nvSpPr>
            <p:spPr>
              <a:xfrm>
                <a:off x="2667000" y="3429000"/>
                <a:ext cx="762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2844800" y="3429000"/>
                <a:ext cx="762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3022600" y="3429000"/>
                <a:ext cx="762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3200400" y="3429000"/>
                <a:ext cx="762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30"/>
            <p:cNvGrpSpPr/>
            <p:nvPr/>
          </p:nvGrpSpPr>
          <p:grpSpPr>
            <a:xfrm flipV="1">
              <a:off x="3247778" y="4133764"/>
              <a:ext cx="932688" cy="400050"/>
              <a:chOff x="5105400" y="2667000"/>
              <a:chExt cx="1243584" cy="533400"/>
            </a:xfrm>
            <a:grpFill/>
          </p:grpSpPr>
          <p:sp>
            <p:nvSpPr>
              <p:cNvPr id="59" name="Rectangle 58"/>
              <p:cNvSpPr/>
              <p:nvPr/>
            </p:nvSpPr>
            <p:spPr>
              <a:xfrm>
                <a:off x="5105400" y="2667000"/>
                <a:ext cx="1243584"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Flowchart: Manual Operation 59"/>
              <p:cNvSpPr/>
              <p:nvPr/>
            </p:nvSpPr>
            <p:spPr>
              <a:xfrm>
                <a:off x="5117592" y="2895600"/>
                <a:ext cx="1219200" cy="152400"/>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5346192" y="3108960"/>
                <a:ext cx="7620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9" name="Group 75"/>
          <p:cNvGrpSpPr/>
          <p:nvPr/>
        </p:nvGrpSpPr>
        <p:grpSpPr>
          <a:xfrm>
            <a:off x="285720" y="2025668"/>
            <a:ext cx="932688" cy="3581400"/>
            <a:chOff x="285720" y="1785932"/>
            <a:chExt cx="932688" cy="2686050"/>
          </a:xfrm>
          <a:solidFill>
            <a:schemeClr val="tx2">
              <a:lumMod val="20000"/>
              <a:lumOff val="80000"/>
            </a:schemeClr>
          </a:solidFill>
        </p:grpSpPr>
        <p:grpSp>
          <p:nvGrpSpPr>
            <p:cNvPr id="10" name="Group 4"/>
            <p:cNvGrpSpPr/>
            <p:nvPr/>
          </p:nvGrpSpPr>
          <p:grpSpPr>
            <a:xfrm>
              <a:off x="285720" y="1785932"/>
              <a:ext cx="932688" cy="400050"/>
              <a:chOff x="2871216" y="2514600"/>
              <a:chExt cx="1243584" cy="533400"/>
            </a:xfrm>
            <a:grpFill/>
          </p:grpSpPr>
          <p:sp>
            <p:nvSpPr>
              <p:cNvPr id="63" name="Rectangle 62"/>
              <p:cNvSpPr/>
              <p:nvPr/>
            </p:nvSpPr>
            <p:spPr>
              <a:xfrm>
                <a:off x="2871216" y="2514600"/>
                <a:ext cx="1243584"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Flowchart: Manual Operation 63"/>
              <p:cNvSpPr/>
              <p:nvPr/>
            </p:nvSpPr>
            <p:spPr>
              <a:xfrm>
                <a:off x="2883408" y="2743200"/>
                <a:ext cx="1219200" cy="152400"/>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3112008" y="2956560"/>
                <a:ext cx="7620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8"/>
            <p:cNvGrpSpPr/>
            <p:nvPr/>
          </p:nvGrpSpPr>
          <p:grpSpPr>
            <a:xfrm>
              <a:off x="523464" y="2243132"/>
              <a:ext cx="457200" cy="1771650"/>
              <a:chOff x="2667000" y="3429000"/>
              <a:chExt cx="609600" cy="2362200"/>
            </a:xfrm>
            <a:grpFill/>
          </p:grpSpPr>
          <p:sp>
            <p:nvSpPr>
              <p:cNvPr id="67" name="Rectangle 66"/>
              <p:cNvSpPr/>
              <p:nvPr/>
            </p:nvSpPr>
            <p:spPr>
              <a:xfrm>
                <a:off x="2667000" y="3429000"/>
                <a:ext cx="762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p:cNvSpPr/>
              <p:nvPr/>
            </p:nvSpPr>
            <p:spPr>
              <a:xfrm>
                <a:off x="2844800" y="3429000"/>
                <a:ext cx="762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p:cNvSpPr/>
              <p:nvPr/>
            </p:nvSpPr>
            <p:spPr>
              <a:xfrm>
                <a:off x="3022600" y="3429000"/>
                <a:ext cx="762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3200400" y="3429000"/>
                <a:ext cx="762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 name="Group 30"/>
            <p:cNvGrpSpPr/>
            <p:nvPr/>
          </p:nvGrpSpPr>
          <p:grpSpPr>
            <a:xfrm flipV="1">
              <a:off x="285720" y="4071932"/>
              <a:ext cx="932688" cy="400050"/>
              <a:chOff x="5105400" y="2667000"/>
              <a:chExt cx="1243584" cy="533400"/>
            </a:xfrm>
            <a:grpFill/>
          </p:grpSpPr>
          <p:sp>
            <p:nvSpPr>
              <p:cNvPr id="72" name="Rectangle 71"/>
              <p:cNvSpPr/>
              <p:nvPr/>
            </p:nvSpPr>
            <p:spPr>
              <a:xfrm>
                <a:off x="5105400" y="2667000"/>
                <a:ext cx="1243584"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Flowchart: Manual Operation 72"/>
              <p:cNvSpPr/>
              <p:nvPr/>
            </p:nvSpPr>
            <p:spPr>
              <a:xfrm>
                <a:off x="5117592" y="2895600"/>
                <a:ext cx="1219200" cy="152400"/>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a:xfrm>
                <a:off x="5346192" y="3108960"/>
                <a:ext cx="7620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77" name="Rectangle 76"/>
          <p:cNvSpPr/>
          <p:nvPr/>
        </p:nvSpPr>
        <p:spPr>
          <a:xfrm>
            <a:off x="3857625" y="2003425"/>
            <a:ext cx="2214563" cy="663575"/>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r>
              <a:rPr lang="en-US" sz="2000" b="1" u="sng" dirty="0" err="1">
                <a:solidFill>
                  <a:srgbClr val="0B1D41"/>
                </a:solidFill>
              </a:rPr>
              <a:t>Penguatan</a:t>
            </a:r>
            <a:r>
              <a:rPr lang="en-US" sz="2000" b="1" u="sng" dirty="0">
                <a:solidFill>
                  <a:srgbClr val="0B1D41"/>
                </a:solidFill>
              </a:rPr>
              <a:t> </a:t>
            </a:r>
            <a:r>
              <a:rPr lang="en-US" sz="2000" b="1" u="sng" dirty="0" err="1">
                <a:solidFill>
                  <a:srgbClr val="0B1D41"/>
                </a:solidFill>
              </a:rPr>
              <a:t>Yankes</a:t>
            </a:r>
            <a:endParaRPr lang="en-US" sz="2000" b="1" u="sng" dirty="0">
              <a:solidFill>
                <a:srgbClr val="0B1D41"/>
              </a:solidFill>
            </a:endParaRPr>
          </a:p>
        </p:txBody>
      </p:sp>
      <p:sp>
        <p:nvSpPr>
          <p:cNvPr id="78" name="Rectangle 77"/>
          <p:cNvSpPr/>
          <p:nvPr/>
        </p:nvSpPr>
        <p:spPr>
          <a:xfrm>
            <a:off x="3857625" y="2781300"/>
            <a:ext cx="2214563" cy="2933700"/>
          </a:xfrm>
          <a:prstGeom prst="rect">
            <a:avLst/>
          </a:prstGeom>
          <a:solidFill>
            <a:schemeClr val="accent2">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lstStyle/>
          <a:p>
            <a:pPr marL="285750" indent="-285750">
              <a:buFont typeface="Wingdings" panose="05000000000000000000" pitchFamily="2" charset="2"/>
              <a:buChar char="§"/>
              <a:defRPr/>
            </a:pPr>
            <a:r>
              <a:rPr lang="en-GB" sz="1600" b="1" dirty="0" err="1">
                <a:solidFill>
                  <a:schemeClr val="accent2">
                    <a:lumMod val="75000"/>
                  </a:schemeClr>
                </a:solidFill>
              </a:rPr>
              <a:t>Peningkatan</a:t>
            </a:r>
            <a:r>
              <a:rPr lang="en-GB" sz="1600" b="1" dirty="0">
                <a:solidFill>
                  <a:schemeClr val="accent2">
                    <a:lumMod val="75000"/>
                  </a:schemeClr>
                </a:solidFill>
              </a:rPr>
              <a:t> </a:t>
            </a:r>
            <a:r>
              <a:rPr lang="en-GB" sz="2000" b="1" dirty="0" err="1">
                <a:solidFill>
                  <a:srgbClr val="FF0000"/>
                </a:solidFill>
              </a:rPr>
              <a:t>akses</a:t>
            </a:r>
            <a:r>
              <a:rPr lang="en-GB" sz="2000" b="1" dirty="0">
                <a:solidFill>
                  <a:srgbClr val="FF0000"/>
                </a:solidFill>
              </a:rPr>
              <a:t> </a:t>
            </a:r>
            <a:r>
              <a:rPr lang="en-GB" sz="1600" b="1" dirty="0" err="1">
                <a:solidFill>
                  <a:schemeClr val="accent2">
                    <a:lumMod val="75000"/>
                  </a:schemeClr>
                </a:solidFill>
              </a:rPr>
              <a:t>terutama</a:t>
            </a:r>
            <a:r>
              <a:rPr lang="en-GB" sz="1600" b="1" dirty="0">
                <a:solidFill>
                  <a:schemeClr val="accent2">
                    <a:lumMod val="75000"/>
                  </a:schemeClr>
                </a:solidFill>
              </a:rPr>
              <a:t> </a:t>
            </a:r>
            <a:r>
              <a:rPr lang="en-GB" sz="1600" b="1" dirty="0" err="1">
                <a:solidFill>
                  <a:schemeClr val="accent2">
                    <a:lumMod val="75000"/>
                  </a:schemeClr>
                </a:solidFill>
              </a:rPr>
              <a:t>pada</a:t>
            </a:r>
            <a:r>
              <a:rPr lang="en-GB" sz="1600" b="1" dirty="0">
                <a:solidFill>
                  <a:schemeClr val="accent2">
                    <a:lumMod val="75000"/>
                  </a:schemeClr>
                </a:solidFill>
              </a:rPr>
              <a:t> FKTP</a:t>
            </a:r>
            <a:endParaRPr lang="id-ID" sz="1600" b="1" dirty="0">
              <a:solidFill>
                <a:schemeClr val="accent2">
                  <a:lumMod val="75000"/>
                </a:schemeClr>
              </a:solidFill>
            </a:endParaRPr>
          </a:p>
          <a:p>
            <a:pPr marL="285750" indent="-285750">
              <a:buFont typeface="Wingdings" panose="05000000000000000000" pitchFamily="2" charset="2"/>
              <a:buChar char="§"/>
              <a:defRPr/>
            </a:pPr>
            <a:r>
              <a:rPr lang="en-GB" sz="1600" b="1" dirty="0" err="1">
                <a:solidFill>
                  <a:srgbClr val="0B1D41"/>
                </a:solidFill>
              </a:rPr>
              <a:t>Optimalisasi</a:t>
            </a:r>
            <a:r>
              <a:rPr lang="en-GB" sz="1600" b="1" dirty="0">
                <a:solidFill>
                  <a:srgbClr val="0B1D41"/>
                </a:solidFill>
              </a:rPr>
              <a:t> </a:t>
            </a:r>
            <a:r>
              <a:rPr lang="en-GB" sz="1600" b="1" dirty="0" err="1">
                <a:solidFill>
                  <a:srgbClr val="0B1D41"/>
                </a:solidFill>
              </a:rPr>
              <a:t>Sistem</a:t>
            </a:r>
            <a:r>
              <a:rPr lang="en-GB" sz="1600" b="1" dirty="0">
                <a:solidFill>
                  <a:srgbClr val="0B1D41"/>
                </a:solidFill>
              </a:rPr>
              <a:t> </a:t>
            </a:r>
            <a:r>
              <a:rPr lang="en-GB" sz="1600" b="1" dirty="0" err="1">
                <a:solidFill>
                  <a:srgbClr val="0B1D41"/>
                </a:solidFill>
              </a:rPr>
              <a:t>Rujukan</a:t>
            </a:r>
            <a:endParaRPr lang="id-ID" sz="1600" b="1" dirty="0">
              <a:solidFill>
                <a:srgbClr val="0B1D41"/>
              </a:solidFill>
            </a:endParaRPr>
          </a:p>
          <a:p>
            <a:pPr marL="285750" indent="-285750">
              <a:buFont typeface="Wingdings" panose="05000000000000000000" pitchFamily="2" charset="2"/>
              <a:buChar char="§"/>
              <a:defRPr/>
            </a:pPr>
            <a:r>
              <a:rPr lang="en-GB" sz="1600" b="1" dirty="0" err="1">
                <a:solidFill>
                  <a:schemeClr val="accent2">
                    <a:lumMod val="75000"/>
                  </a:schemeClr>
                </a:solidFill>
              </a:rPr>
              <a:t>Peningkatan</a:t>
            </a:r>
            <a:r>
              <a:rPr lang="en-GB" sz="1600" b="1" dirty="0">
                <a:solidFill>
                  <a:schemeClr val="accent2">
                    <a:lumMod val="75000"/>
                  </a:schemeClr>
                </a:solidFill>
              </a:rPr>
              <a:t> </a:t>
            </a:r>
            <a:r>
              <a:rPr lang="id-ID" sz="2000" b="1" dirty="0" smtClean="0">
                <a:solidFill>
                  <a:srgbClr val="FF0000"/>
                </a:solidFill>
              </a:rPr>
              <a:t>m</a:t>
            </a:r>
            <a:r>
              <a:rPr lang="en-GB" sz="2000" b="1" dirty="0" smtClean="0">
                <a:solidFill>
                  <a:srgbClr val="FF0000"/>
                </a:solidFill>
              </a:rPr>
              <a:t>utu</a:t>
            </a:r>
            <a:endParaRPr lang="id-ID" sz="2000" b="1" dirty="0">
              <a:solidFill>
                <a:srgbClr val="FF0000"/>
              </a:solidFill>
            </a:endParaRPr>
          </a:p>
          <a:p>
            <a:pPr marL="285750" indent="-285750">
              <a:defRPr/>
            </a:pPr>
            <a:endParaRPr lang="en-GB" sz="1600" b="1" dirty="0">
              <a:solidFill>
                <a:schemeClr val="accent2">
                  <a:lumMod val="75000"/>
                </a:schemeClr>
              </a:solidFill>
            </a:endParaRPr>
          </a:p>
          <a:p>
            <a:pPr marL="233045">
              <a:defRPr/>
            </a:pPr>
            <a:r>
              <a:rPr lang="en-GB" sz="1400" b="1" u="sng" dirty="0" err="1">
                <a:solidFill>
                  <a:srgbClr val="0B1D41"/>
                </a:solidFill>
              </a:rPr>
              <a:t>Penerapan</a:t>
            </a:r>
            <a:r>
              <a:rPr lang="en-GB" sz="1400" b="1" u="sng" dirty="0">
                <a:solidFill>
                  <a:srgbClr val="0B1D41"/>
                </a:solidFill>
              </a:rPr>
              <a:t> </a:t>
            </a:r>
            <a:r>
              <a:rPr lang="en-GB" sz="1400" b="1" u="sng" dirty="0" err="1">
                <a:solidFill>
                  <a:srgbClr val="0B1D41"/>
                </a:solidFill>
              </a:rPr>
              <a:t>pendekatan</a:t>
            </a:r>
            <a:endParaRPr lang="en-GB" sz="1400" b="1" u="sng" dirty="0">
              <a:solidFill>
                <a:srgbClr val="0B1D41"/>
              </a:solidFill>
            </a:endParaRPr>
          </a:p>
          <a:p>
            <a:pPr marL="233045">
              <a:defRPr/>
            </a:pPr>
            <a:r>
              <a:rPr lang="en-GB" sz="1400" b="1" u="sng" dirty="0">
                <a:solidFill>
                  <a:srgbClr val="0B1D41"/>
                </a:solidFill>
              </a:rPr>
              <a:t>Continuum of care</a:t>
            </a:r>
            <a:endParaRPr lang="id-ID" sz="1400" b="1" u="sng" dirty="0">
              <a:solidFill>
                <a:srgbClr val="0B1D41"/>
              </a:solidFill>
            </a:endParaRPr>
          </a:p>
          <a:p>
            <a:pPr marL="233045">
              <a:defRPr/>
            </a:pPr>
            <a:endParaRPr lang="en-GB" sz="1400" b="1" u="sng" dirty="0">
              <a:solidFill>
                <a:srgbClr val="0B1D41"/>
              </a:solidFill>
            </a:endParaRPr>
          </a:p>
          <a:p>
            <a:pPr marL="233045">
              <a:defRPr/>
            </a:pPr>
            <a:r>
              <a:rPr lang="en-GB" sz="1400" b="1" u="sng" dirty="0" err="1">
                <a:solidFill>
                  <a:srgbClr val="0B1D41"/>
                </a:solidFill>
              </a:rPr>
              <a:t>Intervensi</a:t>
            </a:r>
            <a:r>
              <a:rPr lang="en-GB" sz="1400" b="1" u="sng" dirty="0">
                <a:solidFill>
                  <a:srgbClr val="0B1D41"/>
                </a:solidFill>
              </a:rPr>
              <a:t> </a:t>
            </a:r>
            <a:r>
              <a:rPr lang="en-GB" sz="1400" b="1" u="sng" dirty="0" err="1">
                <a:solidFill>
                  <a:srgbClr val="0B1D41"/>
                </a:solidFill>
              </a:rPr>
              <a:t>berbasis</a:t>
            </a:r>
            <a:r>
              <a:rPr lang="en-GB" sz="1400" b="1" u="sng" dirty="0">
                <a:solidFill>
                  <a:srgbClr val="0B1D41"/>
                </a:solidFill>
              </a:rPr>
              <a:t> </a:t>
            </a:r>
            <a:r>
              <a:rPr lang="en-GB" sz="1400" b="1" u="sng" dirty="0" err="1">
                <a:solidFill>
                  <a:srgbClr val="0B1D41"/>
                </a:solidFill>
              </a:rPr>
              <a:t>resiko</a:t>
            </a:r>
            <a:r>
              <a:rPr lang="id-ID" sz="1400" b="1" u="sng" dirty="0">
                <a:solidFill>
                  <a:srgbClr val="0B1D41"/>
                </a:solidFill>
              </a:rPr>
              <a:t> </a:t>
            </a:r>
            <a:r>
              <a:rPr lang="en-GB" sz="1400" b="1" u="sng" dirty="0" err="1">
                <a:solidFill>
                  <a:srgbClr val="0B1D41"/>
                </a:solidFill>
              </a:rPr>
              <a:t>kesehatan</a:t>
            </a:r>
            <a:r>
              <a:rPr lang="en-GB" sz="1400" b="1" u="sng" dirty="0">
                <a:solidFill>
                  <a:srgbClr val="0B1D41"/>
                </a:solidFill>
              </a:rPr>
              <a:t> (health risk)</a:t>
            </a:r>
            <a:endParaRPr lang="en-US" sz="1400" b="1" u="sng" dirty="0">
              <a:solidFill>
                <a:srgbClr val="0B1D41"/>
              </a:solidFill>
            </a:endParaRPr>
          </a:p>
        </p:txBody>
      </p:sp>
      <p:sp>
        <p:nvSpPr>
          <p:cNvPr id="79" name="Rectangle 78"/>
          <p:cNvSpPr/>
          <p:nvPr/>
        </p:nvSpPr>
        <p:spPr>
          <a:xfrm>
            <a:off x="6639122" y="2000250"/>
            <a:ext cx="2290566" cy="688975"/>
          </a:xfrm>
          <a:prstGeom prst="rect">
            <a:avLst/>
          </a:prstGeom>
          <a:solidFill>
            <a:schemeClr val="accent3">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defRPr/>
            </a:pPr>
            <a:r>
              <a:rPr lang="en-US" b="1" u="sng" dirty="0" err="1">
                <a:solidFill>
                  <a:srgbClr val="002060"/>
                </a:solidFill>
              </a:rPr>
              <a:t>Jaminan</a:t>
            </a:r>
            <a:r>
              <a:rPr lang="en-US" b="1" u="sng" dirty="0">
                <a:solidFill>
                  <a:srgbClr val="002060"/>
                </a:solidFill>
              </a:rPr>
              <a:t> </a:t>
            </a:r>
            <a:r>
              <a:rPr lang="en-US" b="1" u="sng" dirty="0" err="1">
                <a:solidFill>
                  <a:srgbClr val="002060"/>
                </a:solidFill>
              </a:rPr>
              <a:t>Kesehatan</a:t>
            </a:r>
            <a:r>
              <a:rPr lang="en-US" b="1" u="sng" dirty="0">
                <a:solidFill>
                  <a:srgbClr val="002060"/>
                </a:solidFill>
              </a:rPr>
              <a:t> </a:t>
            </a:r>
            <a:r>
              <a:rPr lang="en-US" b="1" u="sng" dirty="0" err="1">
                <a:solidFill>
                  <a:srgbClr val="002060"/>
                </a:solidFill>
              </a:rPr>
              <a:t>Nasional</a:t>
            </a:r>
            <a:r>
              <a:rPr lang="en-US" b="1" u="sng" dirty="0">
                <a:solidFill>
                  <a:srgbClr val="002060"/>
                </a:solidFill>
              </a:rPr>
              <a:t> (JKN)</a:t>
            </a:r>
          </a:p>
        </p:txBody>
      </p:sp>
      <p:sp>
        <p:nvSpPr>
          <p:cNvPr id="80" name="Rectangle 79"/>
          <p:cNvSpPr/>
          <p:nvPr/>
        </p:nvSpPr>
        <p:spPr>
          <a:xfrm>
            <a:off x="6643688" y="2857500"/>
            <a:ext cx="2286000" cy="2857500"/>
          </a:xfrm>
          <a:prstGeom prst="rect">
            <a:avLst/>
          </a:prstGeom>
          <a:solidFill>
            <a:schemeClr val="accent3">
              <a:lumMod val="40000"/>
              <a:lumOff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lstStyle/>
          <a:p>
            <a:pPr marL="285750" indent="-285750">
              <a:buFont typeface="Wingdings" panose="05000000000000000000" pitchFamily="2" charset="2"/>
              <a:buChar char="§"/>
              <a:defRPr/>
            </a:pPr>
            <a:r>
              <a:rPr lang="en-GB" sz="1600" b="1" dirty="0">
                <a:solidFill>
                  <a:srgbClr val="0B1D41"/>
                </a:solidFill>
              </a:rPr>
              <a:t>Benefit</a:t>
            </a:r>
          </a:p>
          <a:p>
            <a:pPr marL="285750" indent="-285750">
              <a:buFont typeface="Wingdings" panose="05000000000000000000" pitchFamily="2" charset="2"/>
              <a:buChar char="§"/>
              <a:defRPr/>
            </a:pPr>
            <a:r>
              <a:rPr lang="en-GB" sz="1600" b="1" dirty="0" err="1">
                <a:solidFill>
                  <a:srgbClr val="002060"/>
                </a:solidFill>
              </a:rPr>
              <a:t>Sistem</a:t>
            </a:r>
            <a:r>
              <a:rPr lang="en-GB" sz="1600" b="1" dirty="0">
                <a:solidFill>
                  <a:srgbClr val="002060"/>
                </a:solidFill>
              </a:rPr>
              <a:t> </a:t>
            </a:r>
            <a:r>
              <a:rPr lang="en-GB" sz="1600" b="1" dirty="0" err="1">
                <a:solidFill>
                  <a:srgbClr val="002060"/>
                </a:solidFill>
              </a:rPr>
              <a:t>Pembiayaan</a:t>
            </a:r>
            <a:r>
              <a:rPr lang="en-GB" sz="1600" b="1" dirty="0">
                <a:solidFill>
                  <a:srgbClr val="002060"/>
                </a:solidFill>
              </a:rPr>
              <a:t>: </a:t>
            </a:r>
            <a:r>
              <a:rPr lang="en-GB" sz="1600" b="1" dirty="0" err="1">
                <a:solidFill>
                  <a:srgbClr val="002060"/>
                </a:solidFill>
              </a:rPr>
              <a:t>Asuransi</a:t>
            </a:r>
            <a:r>
              <a:rPr lang="en-GB" sz="1600" b="1" dirty="0">
                <a:solidFill>
                  <a:srgbClr val="002060"/>
                </a:solidFill>
              </a:rPr>
              <a:t> – </a:t>
            </a:r>
            <a:r>
              <a:rPr lang="en-GB" sz="1600" b="1" dirty="0" err="1">
                <a:solidFill>
                  <a:srgbClr val="002060"/>
                </a:solidFill>
              </a:rPr>
              <a:t>Azas</a:t>
            </a:r>
            <a:r>
              <a:rPr lang="en-GB" sz="1600" b="1" dirty="0">
                <a:solidFill>
                  <a:srgbClr val="002060"/>
                </a:solidFill>
              </a:rPr>
              <a:t> </a:t>
            </a:r>
            <a:r>
              <a:rPr lang="en-GB" sz="1600" b="1" dirty="0" err="1">
                <a:solidFill>
                  <a:srgbClr val="002060"/>
                </a:solidFill>
              </a:rPr>
              <a:t>gotong</a:t>
            </a:r>
            <a:r>
              <a:rPr lang="en-GB" sz="1600" b="1" dirty="0">
                <a:solidFill>
                  <a:srgbClr val="002060"/>
                </a:solidFill>
              </a:rPr>
              <a:t> </a:t>
            </a:r>
            <a:r>
              <a:rPr lang="en-GB" sz="1600" b="1" dirty="0" err="1">
                <a:solidFill>
                  <a:srgbClr val="002060"/>
                </a:solidFill>
              </a:rPr>
              <a:t>royong</a:t>
            </a:r>
            <a:endParaRPr lang="en-GB" sz="1600" b="1" dirty="0">
              <a:solidFill>
                <a:srgbClr val="002060"/>
              </a:solidFill>
            </a:endParaRPr>
          </a:p>
          <a:p>
            <a:pPr marL="285750" indent="-285750">
              <a:buFont typeface="Wingdings" panose="05000000000000000000" pitchFamily="2" charset="2"/>
              <a:buChar char="§"/>
              <a:defRPr/>
            </a:pPr>
            <a:r>
              <a:rPr lang="en-GB" sz="1600" b="1" dirty="0" err="1">
                <a:solidFill>
                  <a:srgbClr val="0B1D41"/>
                </a:solidFill>
              </a:rPr>
              <a:t>Kendali</a:t>
            </a:r>
            <a:r>
              <a:rPr lang="en-GB" sz="1600" b="1" dirty="0">
                <a:solidFill>
                  <a:srgbClr val="0B1D41"/>
                </a:solidFill>
              </a:rPr>
              <a:t> </a:t>
            </a:r>
            <a:r>
              <a:rPr lang="en-GB" sz="1600" b="1" dirty="0" err="1">
                <a:solidFill>
                  <a:srgbClr val="0B1D41"/>
                </a:solidFill>
              </a:rPr>
              <a:t>Mutu</a:t>
            </a:r>
            <a:r>
              <a:rPr lang="en-GB" sz="1600" b="1" dirty="0">
                <a:solidFill>
                  <a:srgbClr val="0B1D41"/>
                </a:solidFill>
              </a:rPr>
              <a:t> </a:t>
            </a:r>
            <a:r>
              <a:rPr lang="en-GB" sz="1600" b="1" dirty="0" err="1">
                <a:solidFill>
                  <a:srgbClr val="0B1D41"/>
                </a:solidFill>
              </a:rPr>
              <a:t>dan</a:t>
            </a:r>
            <a:r>
              <a:rPr lang="en-GB" sz="1600" b="1" dirty="0">
                <a:solidFill>
                  <a:srgbClr val="0B1D41"/>
                </a:solidFill>
              </a:rPr>
              <a:t> </a:t>
            </a:r>
            <a:r>
              <a:rPr lang="en-GB" sz="1600" b="1" dirty="0" err="1">
                <a:solidFill>
                  <a:srgbClr val="0B1D41"/>
                </a:solidFill>
              </a:rPr>
              <a:t>Kendali</a:t>
            </a:r>
            <a:r>
              <a:rPr lang="en-GB" sz="1600" b="1" dirty="0">
                <a:solidFill>
                  <a:srgbClr val="0B1D41"/>
                </a:solidFill>
              </a:rPr>
              <a:t> </a:t>
            </a:r>
            <a:r>
              <a:rPr lang="en-GB" sz="1600" b="1" dirty="0" err="1">
                <a:solidFill>
                  <a:srgbClr val="0B1D41"/>
                </a:solidFill>
              </a:rPr>
              <a:t>Biaya</a:t>
            </a:r>
            <a:endParaRPr lang="en-GB" sz="1600" b="1" dirty="0">
              <a:solidFill>
                <a:srgbClr val="0B1D41"/>
              </a:solidFill>
            </a:endParaRPr>
          </a:p>
          <a:p>
            <a:pPr marL="285750" indent="-285750">
              <a:buFont typeface="Wingdings" panose="05000000000000000000" pitchFamily="2" charset="2"/>
              <a:buChar char="§"/>
              <a:defRPr/>
            </a:pPr>
            <a:r>
              <a:rPr lang="en-GB" sz="1600" b="1" dirty="0" err="1">
                <a:solidFill>
                  <a:srgbClr val="002060"/>
                </a:solidFill>
              </a:rPr>
              <a:t>Sasaran</a:t>
            </a:r>
            <a:r>
              <a:rPr lang="en-GB" sz="1600" b="1" dirty="0">
                <a:solidFill>
                  <a:srgbClr val="002060"/>
                </a:solidFill>
              </a:rPr>
              <a:t> PBI </a:t>
            </a:r>
            <a:r>
              <a:rPr lang="en-GB" sz="1600" b="1" dirty="0" err="1">
                <a:solidFill>
                  <a:srgbClr val="002060"/>
                </a:solidFill>
              </a:rPr>
              <a:t>dan</a:t>
            </a:r>
            <a:r>
              <a:rPr lang="en-GB" sz="1600" b="1" dirty="0">
                <a:solidFill>
                  <a:srgbClr val="002060"/>
                </a:solidFill>
              </a:rPr>
              <a:t> Non PBI</a:t>
            </a:r>
          </a:p>
          <a:p>
            <a:pPr marL="285750" indent="-285750">
              <a:defRPr/>
            </a:pPr>
            <a:endParaRPr lang="en-GB" sz="1200" b="1" dirty="0">
              <a:solidFill>
                <a:srgbClr val="0B1D41"/>
              </a:solidFill>
            </a:endParaRPr>
          </a:p>
          <a:p>
            <a:pPr>
              <a:defRPr/>
            </a:pPr>
            <a:r>
              <a:rPr lang="en-GB" sz="1200" b="1" dirty="0" err="1">
                <a:solidFill>
                  <a:srgbClr val="0B1D41"/>
                </a:solidFill>
              </a:rPr>
              <a:t>Tanda</a:t>
            </a:r>
            <a:r>
              <a:rPr lang="en-GB" sz="1200" b="1" dirty="0">
                <a:solidFill>
                  <a:srgbClr val="0B1D41"/>
                </a:solidFill>
              </a:rPr>
              <a:t> </a:t>
            </a:r>
            <a:r>
              <a:rPr lang="en-GB" sz="1200" b="1" dirty="0" err="1">
                <a:solidFill>
                  <a:srgbClr val="0B1D41"/>
                </a:solidFill>
              </a:rPr>
              <a:t>Kepesertaan</a:t>
            </a:r>
            <a:r>
              <a:rPr lang="en-GB" sz="1200" b="1" dirty="0">
                <a:solidFill>
                  <a:srgbClr val="0B1D41"/>
                </a:solidFill>
              </a:rPr>
              <a:t> -&gt; </a:t>
            </a:r>
            <a:r>
              <a:rPr lang="en-GB" sz="1200" b="1" dirty="0" err="1">
                <a:solidFill>
                  <a:srgbClr val="0B1D41"/>
                </a:solidFill>
              </a:rPr>
              <a:t>Kartu</a:t>
            </a:r>
            <a:r>
              <a:rPr lang="en-GB" sz="1200" b="1" dirty="0">
                <a:solidFill>
                  <a:srgbClr val="0B1D41"/>
                </a:solidFill>
              </a:rPr>
              <a:t> Indonesia </a:t>
            </a:r>
            <a:r>
              <a:rPr lang="en-GB" sz="1200" b="1" dirty="0" err="1">
                <a:solidFill>
                  <a:srgbClr val="0B1D41"/>
                </a:solidFill>
              </a:rPr>
              <a:t>Sehat</a:t>
            </a:r>
            <a:endParaRPr lang="en-US" sz="1200" b="1" dirty="0">
              <a:solidFill>
                <a:srgbClr val="0B1D41"/>
              </a:solidFill>
            </a:endParaRPr>
          </a:p>
        </p:txBody>
      </p:sp>
      <p:sp>
        <p:nvSpPr>
          <p:cNvPr id="82" name="Rectangle 81"/>
          <p:cNvSpPr/>
          <p:nvPr/>
        </p:nvSpPr>
        <p:spPr>
          <a:xfrm>
            <a:off x="3581400" y="5943600"/>
            <a:ext cx="2428875" cy="476250"/>
          </a:xfrm>
          <a:prstGeom prst="rect">
            <a:avLst/>
          </a:prstGeom>
          <a:solidFill>
            <a:srgbClr val="2E445E"/>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en-GB" sz="2000" b="1" dirty="0"/>
              <a:t>KELUARGA SEHAT</a:t>
            </a:r>
            <a:endParaRPr lang="en-US" sz="2000" b="1" dirty="0"/>
          </a:p>
        </p:txBody>
      </p:sp>
      <p:cxnSp>
        <p:nvCxnSpPr>
          <p:cNvPr id="84" name="Elbow Connector 83"/>
          <p:cNvCxnSpPr>
            <a:stCxn id="53" idx="2"/>
            <a:endCxn id="82" idx="1"/>
          </p:cNvCxnSpPr>
          <p:nvPr/>
        </p:nvCxnSpPr>
        <p:spPr>
          <a:xfrm rot="16200000" flipH="1">
            <a:off x="2682081" y="5282407"/>
            <a:ext cx="395287" cy="140335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78" idx="2"/>
            <a:endCxn id="82" idx="0"/>
          </p:cNvCxnSpPr>
          <p:nvPr/>
        </p:nvCxnSpPr>
        <p:spPr>
          <a:xfrm rot="5400000">
            <a:off x="4766469" y="5744369"/>
            <a:ext cx="228600" cy="16986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6540500" y="5910263"/>
            <a:ext cx="2428875" cy="476250"/>
          </a:xfrm>
          <a:prstGeom prst="rect">
            <a:avLst/>
          </a:prstGeom>
          <a:solidFill>
            <a:srgbClr val="2E445E"/>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en-GB" sz="2000" b="1" dirty="0"/>
              <a:t>NUSANTARA SEHAT</a:t>
            </a:r>
            <a:endParaRPr lang="en-US" sz="2000" b="1" dirty="0"/>
          </a:p>
        </p:txBody>
      </p:sp>
      <p:sp>
        <p:nvSpPr>
          <p:cNvPr id="101" name="Isosceles Triangle 100"/>
          <p:cNvSpPr/>
          <p:nvPr/>
        </p:nvSpPr>
        <p:spPr>
          <a:xfrm rot="5400000" flipH="1" flipV="1">
            <a:off x="5976938" y="6000750"/>
            <a:ext cx="476250" cy="28575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52" tIns="81275" rIns="162552" bIns="81275" anchor="ctr"/>
          <a:lstStyle/>
          <a:p>
            <a:pPr algn="ctr">
              <a:defRPr/>
            </a:pPr>
            <a:endParaRPr lang="en-US"/>
          </a:p>
        </p:txBody>
      </p:sp>
      <p:sp>
        <p:nvSpPr>
          <p:cNvPr id="62" name="Slide Number Placeholder 61"/>
          <p:cNvSpPr>
            <a:spLocks noGrp="1"/>
          </p:cNvSpPr>
          <p:nvPr>
            <p:ph type="sldNum" sz="quarter" idx="12"/>
          </p:nvPr>
        </p:nvSpPr>
        <p:spPr>
          <a:xfrm>
            <a:off x="6577013" y="6381750"/>
            <a:ext cx="2133600" cy="365125"/>
          </a:xfrm>
        </p:spPr>
        <p:txBody>
          <a:bodyPr/>
          <a:lstStyle/>
          <a:p>
            <a:pPr>
              <a:defRPr/>
            </a:pPr>
            <a:fld id="{9890A314-704A-4C44-85D7-0BCBF57496B6}" type="slidenum">
              <a:rPr lang="en-US" smtClean="0"/>
              <a:pPr>
                <a:defRPr/>
              </a:pPr>
              <a:t>2</a:t>
            </a:fld>
            <a:endParaRPr lang="en-US" dirty="0"/>
          </a:p>
        </p:txBody>
      </p:sp>
      <p:sp>
        <p:nvSpPr>
          <p:cNvPr id="8214" name="TextBox 82"/>
          <p:cNvSpPr txBox="1">
            <a:spLocks noChangeArrowheads="1"/>
          </p:cNvSpPr>
          <p:nvPr/>
        </p:nvSpPr>
        <p:spPr bwMode="auto">
          <a:xfrm>
            <a:off x="685800" y="205740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b="1">
                <a:solidFill>
                  <a:srgbClr val="FF0000"/>
                </a:solidFill>
              </a:rPr>
              <a:t>1</a:t>
            </a:r>
          </a:p>
        </p:txBody>
      </p:sp>
      <p:sp>
        <p:nvSpPr>
          <p:cNvPr id="8215" name="TextBox 84"/>
          <p:cNvSpPr txBox="1">
            <a:spLocks noChangeArrowheads="1"/>
          </p:cNvSpPr>
          <p:nvPr/>
        </p:nvSpPr>
        <p:spPr bwMode="auto">
          <a:xfrm>
            <a:off x="3429000" y="213360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b="1">
                <a:solidFill>
                  <a:srgbClr val="FF0000"/>
                </a:solidFill>
              </a:rPr>
              <a:t>2</a:t>
            </a:r>
          </a:p>
        </p:txBody>
      </p:sp>
      <p:sp>
        <p:nvSpPr>
          <p:cNvPr id="8216" name="TextBox 86"/>
          <p:cNvSpPr txBox="1">
            <a:spLocks noChangeArrowheads="1"/>
          </p:cNvSpPr>
          <p:nvPr/>
        </p:nvSpPr>
        <p:spPr bwMode="auto">
          <a:xfrm>
            <a:off x="6172200" y="2209800"/>
            <a:ext cx="457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b="1">
                <a:solidFill>
                  <a:srgbClr val="FF0000"/>
                </a:solidFill>
              </a:rPr>
              <a:t>3</a:t>
            </a:r>
          </a:p>
        </p:txBody>
      </p:sp>
      <p:sp>
        <p:nvSpPr>
          <p:cNvPr id="8217" name="TextBox 65"/>
          <p:cNvSpPr txBox="1">
            <a:spLocks noChangeArrowheads="1"/>
          </p:cNvSpPr>
          <p:nvPr/>
        </p:nvSpPr>
        <p:spPr bwMode="auto">
          <a:xfrm>
            <a:off x="2071688" y="6211888"/>
            <a:ext cx="34290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solidFill>
                  <a:srgbClr val="006600"/>
                </a:solidFill>
              </a:rPr>
              <a:t>GERMAS</a:t>
            </a:r>
          </a:p>
          <a:p>
            <a:pPr eaLnBrk="1" hangingPunct="1"/>
            <a:r>
              <a:rPr lang="en-US" b="1">
                <a:solidFill>
                  <a:srgbClr val="006600"/>
                </a:solidFill>
              </a:rPr>
              <a:t>PIS-PK     </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85794"/>
          </a:xfrm>
        </p:spPr>
        <p:txBody>
          <a:bodyPr>
            <a:normAutofit/>
          </a:bodyPr>
          <a:lstStyle/>
          <a:p>
            <a:r>
              <a:rPr lang="id-ID" sz="2800" dirty="0" smtClean="0">
                <a:solidFill>
                  <a:schemeClr val="tx1"/>
                </a:solidFill>
                <a:latin typeface="Arial Black" pitchFamily="34" charset="0"/>
              </a:rPr>
              <a:t>KEGIATAN SEKSI YANKES</a:t>
            </a:r>
            <a:endParaRPr lang="id-ID" sz="2800" dirty="0">
              <a:solidFill>
                <a:schemeClr val="tx1"/>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16259515"/>
              </p:ext>
            </p:extLst>
          </p:nvPr>
        </p:nvGraphicFramePr>
        <p:xfrm>
          <a:off x="0" y="1000108"/>
          <a:ext cx="9143999" cy="6011471"/>
        </p:xfrm>
        <a:graphic>
          <a:graphicData uri="http://schemas.openxmlformats.org/drawingml/2006/table">
            <a:tbl>
              <a:tblPr firstRow="1" bandRow="1">
                <a:tableStyleId>{5C22544A-7EE6-4342-B048-85BDC9FD1C3A}</a:tableStyleId>
              </a:tblPr>
              <a:tblGrid>
                <a:gridCol w="642910"/>
                <a:gridCol w="6260200"/>
                <a:gridCol w="2240889"/>
              </a:tblGrid>
              <a:tr h="474367">
                <a:tc>
                  <a:txBody>
                    <a:bodyPr/>
                    <a:lstStyle/>
                    <a:p>
                      <a:r>
                        <a:rPr lang="id-ID" sz="2000" b="1" dirty="0" smtClean="0"/>
                        <a:t>NO</a:t>
                      </a:r>
                      <a:endParaRPr lang="id-ID" sz="2000" b="1" dirty="0"/>
                    </a:p>
                  </a:txBody>
                  <a:tcPr/>
                </a:tc>
                <a:tc>
                  <a:txBody>
                    <a:bodyPr/>
                    <a:lstStyle/>
                    <a:p>
                      <a:pPr algn="ctr"/>
                      <a:r>
                        <a:rPr lang="id-ID" sz="2000" b="1" dirty="0" smtClean="0"/>
                        <a:t>KEGIATAN</a:t>
                      </a:r>
                      <a:endParaRPr lang="id-ID" sz="2000" b="1" dirty="0"/>
                    </a:p>
                  </a:txBody>
                  <a:tcPr/>
                </a:tc>
                <a:tc>
                  <a:txBody>
                    <a:bodyPr/>
                    <a:lstStyle/>
                    <a:p>
                      <a:pPr algn="ctr"/>
                      <a:r>
                        <a:rPr lang="id-ID" sz="2000" b="1" dirty="0" smtClean="0"/>
                        <a:t>SUMBER DANA</a:t>
                      </a:r>
                      <a:endParaRPr lang="id-ID" sz="2000" b="1" dirty="0"/>
                    </a:p>
                  </a:txBody>
                  <a:tcPr/>
                </a:tc>
              </a:tr>
              <a:tr h="372376">
                <a:tc>
                  <a:txBody>
                    <a:bodyPr/>
                    <a:lstStyle/>
                    <a:p>
                      <a:r>
                        <a:rPr lang="id-ID" sz="2000" b="1" dirty="0" smtClean="0">
                          <a:solidFill>
                            <a:schemeClr val="tx1"/>
                          </a:solidFill>
                        </a:rPr>
                        <a:t>1</a:t>
                      </a:r>
                      <a:endParaRPr lang="id-ID" sz="2000" b="1" dirty="0">
                        <a:solidFill>
                          <a:schemeClr val="tx1"/>
                        </a:solidFill>
                      </a:endParaRPr>
                    </a:p>
                  </a:txBody>
                  <a:tcPr/>
                </a:tc>
                <a:tc>
                  <a:txBody>
                    <a:bodyPr/>
                    <a:lstStyle/>
                    <a:p>
                      <a:r>
                        <a:rPr lang="id-ID" sz="2000" b="1" dirty="0" smtClean="0"/>
                        <a:t>Pelatihan BTCLS</a:t>
                      </a:r>
                      <a:endParaRPr lang="id-ID" sz="2000" b="1" dirty="0"/>
                    </a:p>
                  </a:txBody>
                  <a:tcPr/>
                </a:tc>
                <a:tc>
                  <a:txBody>
                    <a:bodyPr/>
                    <a:lstStyle/>
                    <a:p>
                      <a:pPr algn="ctr"/>
                      <a:r>
                        <a:rPr lang="id-ID" sz="2000" b="1" dirty="0" smtClean="0"/>
                        <a:t>APBD II</a:t>
                      </a:r>
                      <a:endParaRPr lang="id-ID" sz="2000" b="1" dirty="0"/>
                    </a:p>
                  </a:txBody>
                  <a:tcPr/>
                </a:tc>
              </a:tr>
              <a:tr h="372376">
                <a:tc>
                  <a:txBody>
                    <a:bodyPr/>
                    <a:lstStyle/>
                    <a:p>
                      <a:r>
                        <a:rPr lang="id-ID" sz="2000" b="1" dirty="0" smtClean="0">
                          <a:solidFill>
                            <a:schemeClr val="tx1"/>
                          </a:solidFill>
                        </a:rPr>
                        <a:t>2</a:t>
                      </a:r>
                      <a:endParaRPr lang="id-ID" sz="2000" b="1" dirty="0">
                        <a:solidFill>
                          <a:schemeClr val="tx1"/>
                        </a:solidFill>
                      </a:endParaRPr>
                    </a:p>
                  </a:txBody>
                  <a:tcPr/>
                </a:tc>
                <a:tc>
                  <a:txBody>
                    <a:bodyPr/>
                    <a:lstStyle/>
                    <a:p>
                      <a:r>
                        <a:rPr lang="id-ID" sz="2000" b="1" dirty="0" smtClean="0"/>
                        <a:t>Sosialisasi Instrumen Akreditasi Baru Pusk</a:t>
                      </a:r>
                      <a:endParaRPr lang="id-ID" sz="2000" b="1" dirty="0"/>
                    </a:p>
                  </a:txBody>
                  <a:tcPr/>
                </a:tc>
                <a:tc>
                  <a:txBody>
                    <a:bodyPr/>
                    <a:lstStyle/>
                    <a:p>
                      <a:pPr algn="ctr"/>
                      <a:endParaRPr lang="id-ID" sz="2000" b="1" dirty="0"/>
                    </a:p>
                  </a:txBody>
                  <a:tcPr/>
                </a:tc>
              </a:tr>
              <a:tr h="372376">
                <a:tc>
                  <a:txBody>
                    <a:bodyPr/>
                    <a:lstStyle/>
                    <a:p>
                      <a:r>
                        <a:rPr lang="en-US" sz="2000" b="1" dirty="0" smtClean="0">
                          <a:solidFill>
                            <a:schemeClr val="tx1"/>
                          </a:solidFill>
                        </a:rPr>
                        <a:t>3</a:t>
                      </a:r>
                      <a:endParaRPr lang="id-ID"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000" b="1" dirty="0" smtClean="0"/>
                        <a:t>Penilaian</a:t>
                      </a:r>
                      <a:r>
                        <a:rPr lang="id-ID" sz="2000" b="1" baseline="0" dirty="0" smtClean="0"/>
                        <a:t> Pusk Berprestasi</a:t>
                      </a:r>
                      <a:endParaRPr lang="id-ID" sz="2000" b="1" dirty="0" smtClean="0"/>
                    </a:p>
                  </a:txBody>
                  <a:tcPr/>
                </a:tc>
                <a:tc>
                  <a:txBody>
                    <a:bodyPr/>
                    <a:lstStyle/>
                    <a:p>
                      <a:pPr algn="ctr"/>
                      <a:endParaRPr lang="id-ID" sz="2000" b="1" dirty="0"/>
                    </a:p>
                  </a:txBody>
                  <a:tcPr/>
                </a:tc>
              </a:tr>
              <a:tr h="396141">
                <a:tc>
                  <a:txBody>
                    <a:bodyPr/>
                    <a:lstStyle/>
                    <a:p>
                      <a:r>
                        <a:rPr lang="id-ID" sz="2000" b="1" dirty="0" smtClean="0">
                          <a:solidFill>
                            <a:schemeClr val="tx1"/>
                          </a:solidFill>
                        </a:rPr>
                        <a:t>4</a:t>
                      </a:r>
                      <a:endParaRPr lang="id-ID" sz="2000" b="1" dirty="0">
                        <a:solidFill>
                          <a:schemeClr val="tx1"/>
                        </a:solidFill>
                      </a:endParaRPr>
                    </a:p>
                  </a:txBody>
                  <a:tcPr/>
                </a:tc>
                <a:tc>
                  <a:txBody>
                    <a:bodyPr/>
                    <a:lstStyle/>
                    <a:p>
                      <a:r>
                        <a:rPr lang="id-ID" sz="2000" b="1" dirty="0" smtClean="0"/>
                        <a:t>Survei Kepuasan Masy 6 Pusk,1 Dinkes</a:t>
                      </a:r>
                      <a:endParaRPr lang="id-ID" sz="2000" b="1" dirty="0"/>
                    </a:p>
                  </a:txBody>
                  <a:tcPr/>
                </a:tc>
                <a:tc>
                  <a:txBody>
                    <a:bodyPr/>
                    <a:lstStyle/>
                    <a:p>
                      <a:pPr algn="ctr"/>
                      <a:endParaRPr lang="id-ID" sz="2000" b="1" dirty="0"/>
                    </a:p>
                  </a:txBody>
                  <a:tcPr/>
                </a:tc>
              </a:tr>
              <a:tr h="372376">
                <a:tc>
                  <a:txBody>
                    <a:bodyPr/>
                    <a:lstStyle/>
                    <a:p>
                      <a:r>
                        <a:rPr lang="id-ID" sz="2000" b="1" dirty="0" smtClean="0">
                          <a:solidFill>
                            <a:schemeClr val="tx1"/>
                          </a:solidFill>
                        </a:rPr>
                        <a:t>5</a:t>
                      </a:r>
                      <a:endParaRPr lang="id-ID" sz="2000" b="1" dirty="0">
                        <a:solidFill>
                          <a:schemeClr val="tx1"/>
                        </a:solidFill>
                      </a:endParaRPr>
                    </a:p>
                  </a:txBody>
                  <a:tcPr/>
                </a:tc>
                <a:tc>
                  <a:txBody>
                    <a:bodyPr/>
                    <a:lstStyle/>
                    <a:p>
                      <a:r>
                        <a:rPr lang="id-ID" sz="2000" b="1" dirty="0" smtClean="0"/>
                        <a:t>Refreshing PPI</a:t>
                      </a:r>
                      <a:endParaRPr lang="id-ID" sz="2000" b="1" dirty="0"/>
                    </a:p>
                  </a:txBody>
                  <a:tcPr/>
                </a:tc>
                <a:tc>
                  <a:txBody>
                    <a:bodyPr/>
                    <a:lstStyle/>
                    <a:p>
                      <a:pPr algn="ctr"/>
                      <a:endParaRPr lang="id-ID" sz="2000" b="1" dirty="0"/>
                    </a:p>
                  </a:txBody>
                  <a:tcPr/>
                </a:tc>
              </a:tr>
              <a:tr h="441436">
                <a:tc>
                  <a:txBody>
                    <a:bodyPr/>
                    <a:lstStyle/>
                    <a:p>
                      <a:r>
                        <a:rPr lang="id-ID" sz="2000" b="1" dirty="0" smtClean="0"/>
                        <a:t>6</a:t>
                      </a:r>
                      <a:endParaRPr lang="id-ID" sz="2000" b="1" dirty="0"/>
                    </a:p>
                  </a:txBody>
                  <a:tcPr/>
                </a:tc>
                <a:tc>
                  <a:txBody>
                    <a:bodyPr/>
                    <a:lstStyle/>
                    <a:p>
                      <a:r>
                        <a:rPr lang="id-ID" sz="2000" b="1" dirty="0" smtClean="0"/>
                        <a:t>PAM Idul fitri, PAM</a:t>
                      </a:r>
                      <a:r>
                        <a:rPr lang="id-ID" sz="2000" b="1" baseline="0" dirty="0" smtClean="0"/>
                        <a:t> NATARU,PAM HUT RI, P3K Rutin</a:t>
                      </a:r>
                      <a:endParaRPr lang="id-ID" sz="2000" b="1" dirty="0"/>
                    </a:p>
                  </a:txBody>
                  <a:tcPr/>
                </a:tc>
                <a:tc>
                  <a:txBody>
                    <a:bodyPr/>
                    <a:lstStyle/>
                    <a:p>
                      <a:pPr algn="ctr"/>
                      <a:endParaRPr lang="id-ID" sz="2000" b="1" dirty="0"/>
                    </a:p>
                  </a:txBody>
                  <a:tcPr/>
                </a:tc>
              </a:tr>
              <a:tr h="658819">
                <a:tc>
                  <a:txBody>
                    <a:bodyPr/>
                    <a:lstStyle/>
                    <a:p>
                      <a:r>
                        <a:rPr lang="id-ID" sz="2000" b="1" dirty="0" smtClean="0"/>
                        <a:t>7</a:t>
                      </a:r>
                      <a:endParaRPr lang="id-ID" sz="2000" b="1" dirty="0"/>
                    </a:p>
                  </a:txBody>
                  <a:tcPr/>
                </a:tc>
                <a:tc>
                  <a:txBody>
                    <a:bodyPr/>
                    <a:lstStyle/>
                    <a:p>
                      <a:r>
                        <a:rPr lang="id-ID" sz="2000" b="1" dirty="0" smtClean="0"/>
                        <a:t>Honor Dokter</a:t>
                      </a:r>
                      <a:r>
                        <a:rPr lang="id-ID" sz="2000" b="1" baseline="0" dirty="0" smtClean="0"/>
                        <a:t> Spesialis, Pembinaan Akreditasi Klinik, Pembahasan Permenkes ttg RS</a:t>
                      </a:r>
                      <a:endParaRPr lang="id-ID" sz="2000" b="1" dirty="0"/>
                    </a:p>
                  </a:txBody>
                  <a:tcPr/>
                </a:tc>
                <a:tc>
                  <a:txBody>
                    <a:bodyPr/>
                    <a:lstStyle/>
                    <a:p>
                      <a:pPr algn="ctr"/>
                      <a:endParaRPr lang="id-ID" sz="2000" b="1" dirty="0"/>
                    </a:p>
                  </a:txBody>
                  <a:tcPr/>
                </a:tc>
              </a:tr>
              <a:tr h="672458">
                <a:tc>
                  <a:txBody>
                    <a:bodyPr/>
                    <a:lstStyle/>
                    <a:p>
                      <a:r>
                        <a:rPr lang="id-ID" sz="2000" b="1" dirty="0" smtClean="0"/>
                        <a:t>8</a:t>
                      </a:r>
                      <a:endParaRPr lang="id-ID" sz="2000" b="1" dirty="0"/>
                    </a:p>
                  </a:txBody>
                  <a:tcPr/>
                </a:tc>
                <a:tc>
                  <a:txBody>
                    <a:bodyPr/>
                    <a:lstStyle/>
                    <a:p>
                      <a:r>
                        <a:rPr lang="id-ID" sz="2000" b="1" dirty="0" smtClean="0"/>
                        <a:t>Sosialisasi Akupresure bagi Kader, Pembinaan ASMAN</a:t>
                      </a:r>
                      <a:r>
                        <a:rPr lang="id-ID" sz="2000" b="1" baseline="0" dirty="0" smtClean="0"/>
                        <a:t> TOGA /HIDROPONIK, Bimtek SIMPKT</a:t>
                      </a:r>
                      <a:endParaRPr lang="id-ID" sz="2000" b="1" dirty="0"/>
                    </a:p>
                  </a:txBody>
                  <a:tcPr/>
                </a:tc>
                <a:tc>
                  <a:txBody>
                    <a:bodyPr/>
                    <a:lstStyle/>
                    <a:p>
                      <a:pPr algn="ctr"/>
                      <a:endParaRPr lang="id-ID" sz="2000" b="1" dirty="0"/>
                    </a:p>
                  </a:txBody>
                  <a:tcPr/>
                </a:tc>
              </a:tr>
              <a:tr h="487263">
                <a:tc>
                  <a:txBody>
                    <a:bodyPr/>
                    <a:lstStyle/>
                    <a:p>
                      <a:r>
                        <a:rPr lang="id-ID" sz="2000" b="1" dirty="0" smtClean="0"/>
                        <a:t>9</a:t>
                      </a:r>
                      <a:endParaRPr lang="id-ID" sz="2000" b="1" dirty="0"/>
                    </a:p>
                  </a:txBody>
                  <a:tcPr/>
                </a:tc>
                <a:tc>
                  <a:txBody>
                    <a:bodyPr/>
                    <a:lstStyle/>
                    <a:p>
                      <a:r>
                        <a:rPr lang="id-ID" sz="2000" b="1" dirty="0" smtClean="0"/>
                        <a:t>Honor Dokter PTT </a:t>
                      </a:r>
                      <a:endParaRPr lang="id-ID" sz="2000" b="1" dirty="0"/>
                    </a:p>
                  </a:txBody>
                  <a:tcPr/>
                </a:tc>
                <a:tc>
                  <a:txBody>
                    <a:bodyPr/>
                    <a:lstStyle/>
                    <a:p>
                      <a:pPr algn="ctr"/>
                      <a:r>
                        <a:rPr lang="id-ID" sz="2000" b="1" dirty="0" smtClean="0"/>
                        <a:t>BK-Prov</a:t>
                      </a:r>
                      <a:endParaRPr lang="id-ID" sz="2000" b="1" dirty="0"/>
                    </a:p>
                  </a:txBody>
                  <a:tcPr/>
                </a:tc>
              </a:tr>
              <a:tr h="1225125">
                <a:tc>
                  <a:txBody>
                    <a:bodyPr/>
                    <a:lstStyle/>
                    <a:p>
                      <a:r>
                        <a:rPr lang="id-ID" sz="2000" b="1" dirty="0" smtClean="0"/>
                        <a:t>10</a:t>
                      </a:r>
                      <a:endParaRPr lang="id-ID" sz="2000" b="1" dirty="0"/>
                    </a:p>
                  </a:txBody>
                  <a:tcPr/>
                </a:tc>
                <a:tc>
                  <a:txBody>
                    <a:bodyPr/>
                    <a:lstStyle/>
                    <a:p>
                      <a:r>
                        <a:rPr lang="id-ID" sz="2000" b="1" dirty="0" smtClean="0"/>
                        <a:t>Pemenuhan Kebutuhan PSC</a:t>
                      </a:r>
                      <a:endParaRPr lang="id-ID" sz="2000" b="1" dirty="0"/>
                    </a:p>
                  </a:txBody>
                  <a:tcPr/>
                </a:tc>
                <a:tc>
                  <a:txBody>
                    <a:bodyPr/>
                    <a:lstStyle/>
                    <a:p>
                      <a:pPr algn="ctr"/>
                      <a:r>
                        <a:rPr lang="id-ID" sz="2000" b="1" dirty="0" smtClean="0"/>
                        <a:t>DAK</a:t>
                      </a:r>
                      <a:endParaRPr lang="id-ID" sz="2000" b="1" dirty="0"/>
                    </a:p>
                  </a:txBody>
                  <a:tcPr/>
                </a:tc>
              </a:tr>
            </a:tbl>
          </a:graphicData>
        </a:graphic>
      </p:graphicFrame>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7" descr="390c5c0fdb78a2403d8061ec602be6da.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7" name="Google Shape;187;p27"/>
          <p:cNvSpPr txBox="1">
            <a:spLocks noGrp="1"/>
          </p:cNvSpPr>
          <p:nvPr>
            <p:ph type="title"/>
          </p:nvPr>
        </p:nvSpPr>
        <p:spPr>
          <a:xfrm>
            <a:off x="1428750" y="571500"/>
            <a:ext cx="6357937" cy="3000375"/>
          </a:xfrm>
          <a:prstGeom prst="rect">
            <a:avLst/>
          </a:prstGeom>
          <a:solidFill>
            <a:srgbClr val="558E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id-ID" b="1" dirty="0" smtClean="0">
                <a:solidFill>
                  <a:schemeClr val="lt1"/>
                </a:solidFill>
                <a:latin typeface="Calibri"/>
                <a:ea typeface="Calibri"/>
                <a:cs typeface="Calibri"/>
                <a:sym typeface="Calibri"/>
              </a:rPr>
              <a:t>RKA 2020</a:t>
            </a:r>
            <a:br>
              <a:rPr lang="id-ID" b="1" dirty="0" smtClean="0">
                <a:solidFill>
                  <a:schemeClr val="lt1"/>
                </a:solidFill>
                <a:latin typeface="Calibri"/>
                <a:ea typeface="Calibri"/>
                <a:cs typeface="Calibri"/>
                <a:sym typeface="Calibri"/>
              </a:rPr>
            </a:br>
            <a:r>
              <a:rPr lang="id-ID" b="1" dirty="0" smtClean="0">
                <a:solidFill>
                  <a:schemeClr val="lt1"/>
                </a:solidFill>
                <a:latin typeface="Calibri"/>
                <a:ea typeface="Calibri"/>
                <a:cs typeface="Calibri"/>
                <a:sym typeface="Calibri"/>
              </a:rPr>
              <a:t>SEKSI SUMBER DAYA KESEHATAN</a:t>
            </a:r>
            <a:endParaRPr b="1"/>
          </a:p>
        </p:txBody>
      </p:sp>
      <p:sp>
        <p:nvSpPr>
          <p:cNvPr id="188" name="Google Shape;188;p27"/>
          <p:cNvSpPr/>
          <p:nvPr/>
        </p:nvSpPr>
        <p:spPr>
          <a:xfrm>
            <a:off x="785786" y="4000504"/>
            <a:ext cx="7715304" cy="2071687"/>
          </a:xfrm>
          <a:prstGeom prst="ellipse">
            <a:avLst/>
          </a:prstGeom>
          <a:gradFill>
            <a:gsLst>
              <a:gs pos="0">
                <a:srgbClr val="CB6C1D"/>
              </a:gs>
              <a:gs pos="80000">
                <a:srgbClr val="FF8F2A"/>
              </a:gs>
              <a:gs pos="100000">
                <a:srgbClr val="FF8F26"/>
              </a:gs>
            </a:gsLst>
            <a:lin ang="16200000" scaled="0"/>
          </a:gradFill>
          <a:ln w="9525" cap="flat" cmpd="sng">
            <a:solidFill>
              <a:srgbClr val="F69240"/>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sz="3200" b="1" i="0" u="none" strike="noStrike" cap="none" smtClean="0">
                <a:solidFill>
                  <a:srgbClr val="FFFFFF"/>
                </a:solidFill>
                <a:latin typeface="Calibri"/>
                <a:ea typeface="Calibri"/>
                <a:cs typeface="Calibri"/>
                <a:sym typeface="Calibri"/>
              </a:rPr>
              <a:t>Ir.F.X.Iwan Dwi Susanto,M.Si</a:t>
            </a:r>
            <a:endParaRPr sz="32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normAutofit/>
          </a:bodyPr>
          <a:lstStyle/>
          <a:p>
            <a:r>
              <a:rPr lang="id-ID" dirty="0" smtClean="0">
                <a:solidFill>
                  <a:schemeClr val="tx1"/>
                </a:solidFill>
                <a:latin typeface="Arial Black" pitchFamily="34" charset="0"/>
              </a:rPr>
              <a:t>C. SEKSI SDK</a:t>
            </a:r>
            <a:endParaRPr lang="id-ID" dirty="0">
              <a:solidFill>
                <a:schemeClr val="tx1"/>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96499669"/>
              </p:ext>
            </p:extLst>
          </p:nvPr>
        </p:nvGraphicFramePr>
        <p:xfrm>
          <a:off x="179512" y="1071545"/>
          <a:ext cx="8750206" cy="4585725"/>
        </p:xfrm>
        <a:graphic>
          <a:graphicData uri="http://schemas.openxmlformats.org/drawingml/2006/table">
            <a:tbl>
              <a:tblPr firstRow="1" bandRow="1">
                <a:tableStyleId>{5C22544A-7EE6-4342-B048-85BDC9FD1C3A}</a:tableStyleId>
              </a:tblPr>
              <a:tblGrid>
                <a:gridCol w="613939"/>
                <a:gridCol w="2646381"/>
                <a:gridCol w="1167674"/>
                <a:gridCol w="2479958"/>
                <a:gridCol w="1842254"/>
              </a:tblGrid>
              <a:tr h="976814">
                <a:tc>
                  <a:txBody>
                    <a:bodyPr/>
                    <a:lstStyle/>
                    <a:p>
                      <a:r>
                        <a:rPr lang="id-ID" sz="2000" b="1" dirty="0" smtClean="0"/>
                        <a:t>NO</a:t>
                      </a:r>
                      <a:endParaRPr lang="id-ID" sz="2000" b="1" dirty="0"/>
                    </a:p>
                  </a:txBody>
                  <a:tcPr/>
                </a:tc>
                <a:tc>
                  <a:txBody>
                    <a:bodyPr/>
                    <a:lstStyle/>
                    <a:p>
                      <a:pPr algn="ctr"/>
                      <a:r>
                        <a:rPr lang="id-ID" sz="2000" b="1" dirty="0" smtClean="0"/>
                        <a:t>KEGIATAN</a:t>
                      </a:r>
                      <a:endParaRPr lang="id-ID" sz="2000" b="1" dirty="0"/>
                    </a:p>
                  </a:txBody>
                  <a:tcPr/>
                </a:tc>
                <a:tc>
                  <a:txBody>
                    <a:bodyPr/>
                    <a:lstStyle/>
                    <a:p>
                      <a:pPr algn="ctr"/>
                      <a:r>
                        <a:rPr lang="id-ID" sz="2000" b="1" dirty="0" smtClean="0"/>
                        <a:t>SUB KEG</a:t>
                      </a:r>
                      <a:endParaRPr lang="id-ID" sz="2000" b="1" dirty="0"/>
                    </a:p>
                  </a:txBody>
                  <a:tcPr/>
                </a:tc>
                <a:tc>
                  <a:txBody>
                    <a:bodyPr/>
                    <a:lstStyle/>
                    <a:p>
                      <a:pPr algn="ctr"/>
                      <a:r>
                        <a:rPr lang="id-ID" sz="2000" b="1" dirty="0" smtClean="0"/>
                        <a:t>ANGGARAN (Rp)</a:t>
                      </a:r>
                      <a:endParaRPr lang="id-ID" sz="2000" b="1" dirty="0"/>
                    </a:p>
                  </a:txBody>
                  <a:tcPr/>
                </a:tc>
                <a:tc>
                  <a:txBody>
                    <a:bodyPr/>
                    <a:lstStyle/>
                    <a:p>
                      <a:pPr algn="ctr"/>
                      <a:r>
                        <a:rPr lang="id-ID" sz="2000" b="1" dirty="0" smtClean="0"/>
                        <a:t>SUMBER DANA</a:t>
                      </a:r>
                      <a:endParaRPr lang="id-ID" sz="2000" b="1" dirty="0"/>
                    </a:p>
                  </a:txBody>
                  <a:tcPr/>
                </a:tc>
              </a:tr>
              <a:tr h="1099354">
                <a:tc>
                  <a:txBody>
                    <a:bodyPr/>
                    <a:lstStyle/>
                    <a:p>
                      <a:r>
                        <a:rPr lang="id-ID" sz="2800" b="1" dirty="0" smtClean="0">
                          <a:solidFill>
                            <a:schemeClr val="tx1"/>
                          </a:solidFill>
                        </a:rPr>
                        <a:t>1</a:t>
                      </a:r>
                      <a:endParaRPr lang="id-ID" sz="2800" b="1" dirty="0">
                        <a:solidFill>
                          <a:schemeClr val="tx1"/>
                        </a:solidFill>
                      </a:endParaRPr>
                    </a:p>
                  </a:txBody>
                  <a:tcPr/>
                </a:tc>
                <a:tc>
                  <a:txBody>
                    <a:bodyPr/>
                    <a:lstStyle/>
                    <a:p>
                      <a:r>
                        <a:rPr lang="id-ID" sz="2800" b="1" dirty="0" smtClean="0"/>
                        <a:t>Pelayanan</a:t>
                      </a:r>
                      <a:r>
                        <a:rPr lang="id-ID" sz="2800" b="1" baseline="0" dirty="0" smtClean="0"/>
                        <a:t> JKN</a:t>
                      </a:r>
                      <a:endParaRPr lang="id-ID" sz="2800" b="1" dirty="0"/>
                    </a:p>
                  </a:txBody>
                  <a:tcPr/>
                </a:tc>
                <a:tc>
                  <a:txBody>
                    <a:bodyPr/>
                    <a:lstStyle/>
                    <a:p>
                      <a:pPr algn="ctr"/>
                      <a:r>
                        <a:rPr lang="id-ID" sz="2800" b="1" dirty="0" smtClean="0"/>
                        <a:t>4</a:t>
                      </a:r>
                      <a:endParaRPr lang="id-ID" sz="2800" b="1" dirty="0"/>
                    </a:p>
                  </a:txBody>
                  <a:tcPr/>
                </a:tc>
                <a:tc>
                  <a:txBody>
                    <a:bodyPr/>
                    <a:lstStyle/>
                    <a:p>
                      <a:pPr algn="r"/>
                      <a:r>
                        <a:rPr lang="id-ID" sz="2800" b="1" dirty="0" smtClean="0"/>
                        <a:t>25.905.692.000</a:t>
                      </a:r>
                      <a:endParaRPr lang="id-ID" sz="2800" b="1" dirty="0"/>
                    </a:p>
                  </a:txBody>
                  <a:tcPr/>
                </a:tc>
                <a:tc>
                  <a:txBody>
                    <a:bodyPr/>
                    <a:lstStyle/>
                    <a:p>
                      <a:pPr algn="ctr"/>
                      <a:r>
                        <a:rPr lang="id-ID" sz="2800" b="1" dirty="0" smtClean="0"/>
                        <a:t>APBD</a:t>
                      </a:r>
                      <a:r>
                        <a:rPr lang="id-ID" sz="2800" b="1" baseline="0" dirty="0" smtClean="0"/>
                        <a:t> II</a:t>
                      </a:r>
                      <a:endParaRPr lang="id-ID" sz="2800" b="1" dirty="0"/>
                    </a:p>
                  </a:txBody>
                  <a:tcPr/>
                </a:tc>
              </a:tr>
              <a:tr h="1215032">
                <a:tc>
                  <a:txBody>
                    <a:bodyPr/>
                    <a:lstStyle/>
                    <a:p>
                      <a:r>
                        <a:rPr lang="id-ID" sz="2800" b="1" dirty="0" smtClean="0">
                          <a:solidFill>
                            <a:schemeClr val="tx1"/>
                          </a:solidFill>
                        </a:rPr>
                        <a:t>2</a:t>
                      </a:r>
                      <a:endParaRPr lang="id-ID" sz="2800" b="1" dirty="0">
                        <a:solidFill>
                          <a:schemeClr val="tx1"/>
                        </a:solidFill>
                      </a:endParaRPr>
                    </a:p>
                  </a:txBody>
                  <a:tcPr/>
                </a:tc>
                <a:tc>
                  <a:txBody>
                    <a:bodyPr/>
                    <a:lstStyle/>
                    <a:p>
                      <a:r>
                        <a:rPr lang="id-ID" sz="2800" b="1" dirty="0" smtClean="0"/>
                        <a:t>Pembinaan &amp; Registrasi Saryankes</a:t>
                      </a:r>
                      <a:endParaRPr lang="id-ID" sz="2800" b="1" dirty="0"/>
                    </a:p>
                  </a:txBody>
                  <a:tcPr/>
                </a:tc>
                <a:tc>
                  <a:txBody>
                    <a:bodyPr/>
                    <a:lstStyle/>
                    <a:p>
                      <a:pPr algn="ctr"/>
                      <a:r>
                        <a:rPr lang="id-ID" sz="2800" b="1" dirty="0" smtClean="0"/>
                        <a:t>41</a:t>
                      </a:r>
                      <a:endParaRPr lang="id-ID" sz="2800" b="1" dirty="0"/>
                    </a:p>
                  </a:txBody>
                  <a:tcPr/>
                </a:tc>
                <a:tc>
                  <a:txBody>
                    <a:bodyPr/>
                    <a:lstStyle/>
                    <a:p>
                      <a:pPr algn="r"/>
                      <a:r>
                        <a:rPr lang="id-ID" sz="2800" b="1" dirty="0" smtClean="0"/>
                        <a:t>297.997.000</a:t>
                      </a:r>
                      <a:endParaRPr lang="id-ID" sz="2800" b="1" dirty="0"/>
                    </a:p>
                  </a:txBody>
                  <a:tcPr/>
                </a:tc>
                <a:tc>
                  <a:txBody>
                    <a:bodyPr/>
                    <a:lstStyle/>
                    <a:p>
                      <a:pPr algn="ctr"/>
                      <a:r>
                        <a:rPr lang="en-US" sz="2800" b="1" dirty="0" smtClean="0"/>
                        <a:t>APBD II</a:t>
                      </a:r>
                      <a:endParaRPr lang="id-ID" sz="2800" b="1" dirty="0"/>
                    </a:p>
                  </a:txBody>
                  <a:tcPr/>
                </a:tc>
              </a:tr>
              <a:tr h="1137957">
                <a:tc>
                  <a:txBody>
                    <a:bodyPr/>
                    <a:lstStyle/>
                    <a:p>
                      <a:endParaRPr lang="id-ID" sz="2800" b="1" dirty="0"/>
                    </a:p>
                  </a:txBody>
                  <a:tcPr/>
                </a:tc>
                <a:tc>
                  <a:txBody>
                    <a:bodyPr/>
                    <a:lstStyle/>
                    <a:p>
                      <a:r>
                        <a:rPr lang="id-ID" sz="2800" b="1" dirty="0" smtClean="0"/>
                        <a:t>T0TAL ANGGARAN</a:t>
                      </a:r>
                      <a:endParaRPr lang="id-ID" sz="2800" b="1" dirty="0"/>
                    </a:p>
                  </a:txBody>
                  <a:tcPr/>
                </a:tc>
                <a:tc>
                  <a:txBody>
                    <a:bodyPr/>
                    <a:lstStyle/>
                    <a:p>
                      <a:pPr algn="ctr"/>
                      <a:r>
                        <a:rPr lang="id-ID" sz="2800" b="1" dirty="0" smtClean="0"/>
                        <a:t>44</a:t>
                      </a:r>
                      <a:endParaRPr lang="id-ID" sz="28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d-ID" sz="2800" b="1" dirty="0" smtClean="0"/>
                        <a:t>2</a:t>
                      </a:r>
                      <a:r>
                        <a:rPr lang="en-US" sz="2800" b="1" dirty="0" smtClean="0"/>
                        <a:t>6.2</a:t>
                      </a:r>
                      <a:r>
                        <a:rPr lang="id-ID" sz="2800" b="1" dirty="0" smtClean="0"/>
                        <a:t>03</a:t>
                      </a:r>
                      <a:r>
                        <a:rPr lang="en-US" sz="2800" b="1" dirty="0" smtClean="0"/>
                        <a:t>.6</a:t>
                      </a:r>
                      <a:r>
                        <a:rPr lang="id-ID" sz="2800" b="1" dirty="0" smtClean="0"/>
                        <a:t>89.000</a:t>
                      </a:r>
                    </a:p>
                    <a:p>
                      <a:pPr algn="r"/>
                      <a:endParaRPr lang="id-ID" sz="2800" b="1" dirty="0"/>
                    </a:p>
                  </a:txBody>
                  <a:tcPr/>
                </a:tc>
                <a:tc>
                  <a:txBody>
                    <a:bodyPr/>
                    <a:lstStyle/>
                    <a:p>
                      <a:endParaRPr lang="id-ID" sz="2800" b="1" dirty="0"/>
                    </a:p>
                  </a:txBody>
                  <a:tcPr/>
                </a:tc>
              </a:tr>
            </a:tbl>
          </a:graphicData>
        </a:graphic>
      </p:graphicFrame>
    </p:spTree>
    <p:extLst>
      <p:ext uri="{BB962C8B-B14F-4D97-AF65-F5344CB8AC3E}">
        <p14:creationId xmlns:p14="http://schemas.microsoft.com/office/powerpoint/2010/main" xmlns="" val="3943015931"/>
      </p:ext>
    </p:extLst>
  </p:cSld>
  <p:clrMapOvr>
    <a:masterClrMapping/>
  </p:clrMapOvr>
  <p:transition>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85794"/>
          </a:xfrm>
        </p:spPr>
        <p:txBody>
          <a:bodyPr>
            <a:normAutofit/>
          </a:bodyPr>
          <a:lstStyle/>
          <a:p>
            <a:r>
              <a:rPr lang="id-ID" sz="2800" dirty="0" smtClean="0">
                <a:solidFill>
                  <a:schemeClr val="tx1"/>
                </a:solidFill>
                <a:latin typeface="Arial Black" pitchFamily="34" charset="0"/>
              </a:rPr>
              <a:t>KEGIATAN SEKSI YANKES</a:t>
            </a:r>
            <a:endParaRPr lang="id-ID" sz="2800" dirty="0">
              <a:solidFill>
                <a:schemeClr val="tx1"/>
              </a:solidFill>
              <a:latin typeface="Arial Black"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16259515"/>
              </p:ext>
            </p:extLst>
          </p:nvPr>
        </p:nvGraphicFramePr>
        <p:xfrm>
          <a:off x="0" y="1000109"/>
          <a:ext cx="9143999" cy="5442288"/>
        </p:xfrm>
        <a:graphic>
          <a:graphicData uri="http://schemas.openxmlformats.org/drawingml/2006/table">
            <a:tbl>
              <a:tblPr firstRow="1" bandRow="1">
                <a:tableStyleId>{5C22544A-7EE6-4342-B048-85BDC9FD1C3A}</a:tableStyleId>
              </a:tblPr>
              <a:tblGrid>
                <a:gridCol w="642910"/>
                <a:gridCol w="6260200"/>
                <a:gridCol w="2240889"/>
              </a:tblGrid>
              <a:tr h="388703">
                <a:tc>
                  <a:txBody>
                    <a:bodyPr/>
                    <a:lstStyle/>
                    <a:p>
                      <a:r>
                        <a:rPr lang="id-ID" sz="2000" b="1" dirty="0" smtClean="0"/>
                        <a:t>NO</a:t>
                      </a:r>
                      <a:endParaRPr lang="id-ID" sz="2000" b="1" dirty="0"/>
                    </a:p>
                  </a:txBody>
                  <a:tcPr/>
                </a:tc>
                <a:tc>
                  <a:txBody>
                    <a:bodyPr/>
                    <a:lstStyle/>
                    <a:p>
                      <a:pPr algn="ctr"/>
                      <a:r>
                        <a:rPr lang="id-ID" sz="2000" b="1" dirty="0" smtClean="0"/>
                        <a:t>KEGIATAN</a:t>
                      </a:r>
                      <a:endParaRPr lang="id-ID" sz="2000" b="1" dirty="0"/>
                    </a:p>
                  </a:txBody>
                  <a:tcPr/>
                </a:tc>
                <a:tc>
                  <a:txBody>
                    <a:bodyPr/>
                    <a:lstStyle/>
                    <a:p>
                      <a:pPr algn="ctr"/>
                      <a:r>
                        <a:rPr lang="id-ID" sz="2000" b="1" dirty="0" smtClean="0"/>
                        <a:t>SUMBER DANA</a:t>
                      </a:r>
                      <a:endParaRPr lang="id-ID" sz="2000" b="1" dirty="0"/>
                    </a:p>
                  </a:txBody>
                  <a:tcPr/>
                </a:tc>
              </a:tr>
              <a:tr h="368768">
                <a:tc>
                  <a:txBody>
                    <a:bodyPr/>
                    <a:lstStyle/>
                    <a:p>
                      <a:r>
                        <a:rPr lang="id-ID" sz="2000" b="1" dirty="0" smtClean="0">
                          <a:solidFill>
                            <a:schemeClr val="tx1"/>
                          </a:solidFill>
                        </a:rPr>
                        <a:t>1</a:t>
                      </a:r>
                      <a:endParaRPr lang="id-ID" sz="2000" b="1" dirty="0">
                        <a:solidFill>
                          <a:schemeClr val="tx1"/>
                        </a:solidFill>
                      </a:endParaRPr>
                    </a:p>
                  </a:txBody>
                  <a:tcPr/>
                </a:tc>
                <a:tc>
                  <a:txBody>
                    <a:bodyPr/>
                    <a:lstStyle/>
                    <a:p>
                      <a:r>
                        <a:rPr lang="id-ID" sz="2000" b="1" dirty="0" smtClean="0"/>
                        <a:t>Bina Apoteker, Bidan,Perawat,ATLM, Radiografer</a:t>
                      </a:r>
                      <a:endParaRPr lang="id-ID" sz="2000" b="1" dirty="0"/>
                    </a:p>
                  </a:txBody>
                  <a:tcPr/>
                </a:tc>
                <a:tc>
                  <a:txBody>
                    <a:bodyPr/>
                    <a:lstStyle/>
                    <a:p>
                      <a:pPr algn="ctr"/>
                      <a:r>
                        <a:rPr lang="id-ID" sz="2000" b="1" dirty="0" smtClean="0"/>
                        <a:t>APBD II</a:t>
                      </a:r>
                      <a:endParaRPr lang="id-ID" sz="2000" b="1" dirty="0"/>
                    </a:p>
                  </a:txBody>
                  <a:tcPr/>
                </a:tc>
              </a:tr>
              <a:tr h="368768">
                <a:tc>
                  <a:txBody>
                    <a:bodyPr/>
                    <a:lstStyle/>
                    <a:p>
                      <a:r>
                        <a:rPr lang="id-ID" sz="2000" b="1" dirty="0" smtClean="0">
                          <a:solidFill>
                            <a:schemeClr val="tx1"/>
                          </a:solidFill>
                        </a:rPr>
                        <a:t>2</a:t>
                      </a:r>
                      <a:endParaRPr lang="id-ID" sz="2000" b="1" dirty="0">
                        <a:solidFill>
                          <a:schemeClr val="tx1"/>
                        </a:solidFill>
                      </a:endParaRPr>
                    </a:p>
                  </a:txBody>
                  <a:tcPr/>
                </a:tc>
                <a:tc>
                  <a:txBody>
                    <a:bodyPr/>
                    <a:lstStyle/>
                    <a:p>
                      <a:r>
                        <a:rPr lang="id-ID" sz="2000" b="1" dirty="0" smtClean="0"/>
                        <a:t>Bina Fisioterafis, TTK,Nutrisionis, Sanitarian, Perawat Gigi</a:t>
                      </a:r>
                      <a:endParaRPr lang="id-ID" sz="2000" b="1" dirty="0"/>
                    </a:p>
                  </a:txBody>
                  <a:tcPr/>
                </a:tc>
                <a:tc>
                  <a:txBody>
                    <a:bodyPr/>
                    <a:lstStyle/>
                    <a:p>
                      <a:pPr algn="ctr"/>
                      <a:endParaRPr lang="id-ID" sz="2000" b="1" dirty="0"/>
                    </a:p>
                  </a:txBody>
                  <a:tcPr/>
                </a:tc>
              </a:tr>
              <a:tr h="368768">
                <a:tc>
                  <a:txBody>
                    <a:bodyPr/>
                    <a:lstStyle/>
                    <a:p>
                      <a:r>
                        <a:rPr lang="en-US" sz="2000" b="1" dirty="0" smtClean="0">
                          <a:solidFill>
                            <a:schemeClr val="tx1"/>
                          </a:solidFill>
                        </a:rPr>
                        <a:t>3</a:t>
                      </a:r>
                      <a:endParaRPr lang="id-ID"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000" b="1" dirty="0" smtClean="0"/>
                        <a:t>Bina Teknisi Elektromedik, Kesehatan Masyarakat,</a:t>
                      </a:r>
                    </a:p>
                  </a:txBody>
                  <a:tcPr/>
                </a:tc>
                <a:tc>
                  <a:txBody>
                    <a:bodyPr/>
                    <a:lstStyle/>
                    <a:p>
                      <a:pPr algn="ctr"/>
                      <a:endParaRPr lang="id-ID" sz="2000" b="1" dirty="0"/>
                    </a:p>
                  </a:txBody>
                  <a:tcPr/>
                </a:tc>
              </a:tr>
              <a:tr h="368768">
                <a:tc>
                  <a:txBody>
                    <a:bodyPr/>
                    <a:lstStyle/>
                    <a:p>
                      <a:r>
                        <a:rPr lang="id-ID" sz="2000" b="1" dirty="0" smtClean="0">
                          <a:solidFill>
                            <a:schemeClr val="tx1"/>
                          </a:solidFill>
                        </a:rPr>
                        <a:t>4</a:t>
                      </a:r>
                      <a:endParaRPr lang="id-ID" sz="2000" b="1" dirty="0">
                        <a:solidFill>
                          <a:schemeClr val="tx1"/>
                        </a:solidFill>
                      </a:endParaRPr>
                    </a:p>
                  </a:txBody>
                  <a:tcPr/>
                </a:tc>
                <a:tc>
                  <a:txBody>
                    <a:bodyPr/>
                    <a:lstStyle/>
                    <a:p>
                      <a:pPr algn="l" fontAlgn="b"/>
                      <a:r>
                        <a:rPr lang="id-ID" sz="2000" b="1" dirty="0" smtClean="0"/>
                        <a:t> Pelatihan Penggunaan Aplikasi Data SDM Kes</a:t>
                      </a:r>
                      <a:endParaRPr lang="fi-FI" sz="2000" b="1" i="0" u="sng" strike="noStrike" dirty="0">
                        <a:solidFill>
                          <a:srgbClr val="000000"/>
                        </a:solidFill>
                        <a:latin typeface="Tahoma"/>
                      </a:endParaRPr>
                    </a:p>
                  </a:txBody>
                  <a:tcPr marL="0" marR="0" marT="0" marB="0" anchor="b"/>
                </a:tc>
                <a:tc>
                  <a:txBody>
                    <a:bodyPr/>
                    <a:lstStyle/>
                    <a:p>
                      <a:pPr algn="ctr"/>
                      <a:endParaRPr lang="id-ID" sz="2000" b="1" dirty="0"/>
                    </a:p>
                  </a:txBody>
                  <a:tcPr/>
                </a:tc>
              </a:tr>
              <a:tr h="368768">
                <a:tc>
                  <a:txBody>
                    <a:bodyPr/>
                    <a:lstStyle/>
                    <a:p>
                      <a:r>
                        <a:rPr lang="id-ID" sz="2000" b="1" dirty="0" smtClean="0">
                          <a:solidFill>
                            <a:schemeClr val="tx1"/>
                          </a:solidFill>
                        </a:rPr>
                        <a:t>5</a:t>
                      </a:r>
                      <a:endParaRPr lang="id-ID" sz="2000" b="1" dirty="0">
                        <a:solidFill>
                          <a:schemeClr val="tx1"/>
                        </a:solidFill>
                      </a:endParaRPr>
                    </a:p>
                  </a:txBody>
                  <a:tcPr/>
                </a:tc>
                <a:tc>
                  <a:txBody>
                    <a:bodyPr/>
                    <a:lstStyle/>
                    <a:p>
                      <a:pPr algn="l" fontAlgn="b"/>
                      <a:r>
                        <a:rPr lang="id-ID" sz="2000" b="0" i="0" u="none" strike="noStrike" baseline="0" dirty="0" smtClean="0">
                          <a:solidFill>
                            <a:srgbClr val="000000"/>
                          </a:solidFill>
                          <a:latin typeface="Tahoma"/>
                        </a:rPr>
                        <a:t> </a:t>
                      </a:r>
                      <a:r>
                        <a:rPr lang="id-ID" sz="2000" b="1" dirty="0" smtClean="0"/>
                        <a:t>Bimtek Penyusunan Profil SDMK 2018</a:t>
                      </a:r>
                      <a:endParaRPr lang="id-ID" sz="2000" b="0" i="0" u="none" strike="noStrike" dirty="0">
                        <a:solidFill>
                          <a:srgbClr val="000000"/>
                        </a:solidFill>
                        <a:latin typeface="Tahoma"/>
                      </a:endParaRPr>
                    </a:p>
                  </a:txBody>
                  <a:tcPr marL="0" marR="0" marT="0" marB="0" anchor="b"/>
                </a:tc>
                <a:tc>
                  <a:txBody>
                    <a:bodyPr/>
                    <a:lstStyle/>
                    <a:p>
                      <a:pPr algn="ctr"/>
                      <a:endParaRPr lang="id-ID" sz="2000" b="1" dirty="0"/>
                    </a:p>
                  </a:txBody>
                  <a:tcPr/>
                </a:tc>
              </a:tr>
              <a:tr h="368768">
                <a:tc>
                  <a:txBody>
                    <a:bodyPr/>
                    <a:lstStyle/>
                    <a:p>
                      <a:r>
                        <a:rPr lang="id-ID" sz="2000" b="1" dirty="0" smtClean="0"/>
                        <a:t>6</a:t>
                      </a:r>
                      <a:endParaRPr lang="id-ID" sz="2000" b="1" dirty="0"/>
                    </a:p>
                  </a:txBody>
                  <a:tcPr/>
                </a:tc>
                <a:tc>
                  <a:txBody>
                    <a:bodyPr/>
                    <a:lstStyle/>
                    <a:p>
                      <a:r>
                        <a:rPr lang="id-ID" sz="2000" b="1" dirty="0" smtClean="0"/>
                        <a:t>Sosialisasi</a:t>
                      </a:r>
                      <a:r>
                        <a:rPr lang="id-ID" sz="2000" b="1" baseline="0" dirty="0" smtClean="0"/>
                        <a:t> </a:t>
                      </a:r>
                      <a:r>
                        <a:rPr lang="id-ID" sz="2000" b="1" dirty="0" smtClean="0"/>
                        <a:t>Penyusunan Dokumen Renbut 2020</a:t>
                      </a:r>
                      <a:endParaRPr lang="id-ID" sz="2000" b="1" dirty="0"/>
                    </a:p>
                  </a:txBody>
                  <a:tcPr/>
                </a:tc>
                <a:tc>
                  <a:txBody>
                    <a:bodyPr/>
                    <a:lstStyle/>
                    <a:p>
                      <a:pPr algn="ctr"/>
                      <a:endParaRPr lang="id-ID" sz="2000" b="1" dirty="0"/>
                    </a:p>
                  </a:txBody>
                  <a:tcPr/>
                </a:tc>
              </a:tr>
              <a:tr h="368768">
                <a:tc>
                  <a:txBody>
                    <a:bodyPr/>
                    <a:lstStyle/>
                    <a:p>
                      <a:r>
                        <a:rPr lang="id-ID" sz="2000" b="1" dirty="0" smtClean="0"/>
                        <a:t>7</a:t>
                      </a:r>
                      <a:endParaRPr lang="id-ID" sz="2000" b="1" dirty="0"/>
                    </a:p>
                  </a:txBody>
                  <a:tcPr/>
                </a:tc>
                <a:tc>
                  <a:txBody>
                    <a:bodyPr/>
                    <a:lstStyle/>
                    <a:p>
                      <a:r>
                        <a:rPr lang="id-ID" sz="2000" b="1" dirty="0" smtClean="0"/>
                        <a:t>Bimtek Tim PAK</a:t>
                      </a:r>
                      <a:endParaRPr lang="id-ID" sz="2000" b="1" dirty="0"/>
                    </a:p>
                  </a:txBody>
                  <a:tcPr/>
                </a:tc>
                <a:tc>
                  <a:txBody>
                    <a:bodyPr/>
                    <a:lstStyle/>
                    <a:p>
                      <a:pPr algn="ctr"/>
                      <a:endParaRPr lang="id-ID" sz="2000" b="1" dirty="0"/>
                    </a:p>
                  </a:txBody>
                  <a:tcPr/>
                </a:tc>
              </a:tr>
              <a:tr h="368768">
                <a:tc>
                  <a:txBody>
                    <a:bodyPr/>
                    <a:lstStyle/>
                    <a:p>
                      <a:r>
                        <a:rPr lang="id-ID" sz="2000" b="1" dirty="0" smtClean="0"/>
                        <a:t>8</a:t>
                      </a:r>
                      <a:endParaRPr lang="id-ID" sz="2000" b="1" dirty="0"/>
                    </a:p>
                  </a:txBody>
                  <a:tcPr/>
                </a:tc>
                <a:tc>
                  <a:txBody>
                    <a:bodyPr/>
                    <a:lstStyle/>
                    <a:p>
                      <a:r>
                        <a:rPr lang="id-ID" sz="2000" b="1" dirty="0" smtClean="0"/>
                        <a:t>Rakor Pelaks.</a:t>
                      </a:r>
                      <a:r>
                        <a:rPr lang="id-ID" sz="2000" b="1" baseline="0" dirty="0" smtClean="0"/>
                        <a:t> </a:t>
                      </a:r>
                      <a:r>
                        <a:rPr lang="id-ID" sz="2000" b="1" dirty="0" smtClean="0"/>
                        <a:t>UKOM Kenaikan</a:t>
                      </a:r>
                      <a:r>
                        <a:rPr lang="id-ID" sz="2000" b="1" baseline="0" dirty="0" smtClean="0"/>
                        <a:t> Jabfung dan pelaks UKOM</a:t>
                      </a:r>
                      <a:endParaRPr lang="id-ID" sz="2000" b="1" dirty="0"/>
                    </a:p>
                  </a:txBody>
                  <a:tcPr/>
                </a:tc>
                <a:tc>
                  <a:txBody>
                    <a:bodyPr/>
                    <a:lstStyle/>
                    <a:p>
                      <a:pPr algn="ctr"/>
                      <a:endParaRPr lang="id-ID" sz="2000" b="1" dirty="0"/>
                    </a:p>
                  </a:txBody>
                  <a:tcPr/>
                </a:tc>
              </a:tr>
              <a:tr h="399269">
                <a:tc>
                  <a:txBody>
                    <a:bodyPr/>
                    <a:lstStyle/>
                    <a:p>
                      <a:r>
                        <a:rPr lang="id-ID" sz="2000" b="1" dirty="0" smtClean="0"/>
                        <a:t>9</a:t>
                      </a:r>
                      <a:endParaRPr lang="id-ID" sz="2000" b="1" dirty="0"/>
                    </a:p>
                  </a:txBody>
                  <a:tcPr/>
                </a:tc>
                <a:tc>
                  <a:txBody>
                    <a:bodyPr/>
                    <a:lstStyle/>
                    <a:p>
                      <a:r>
                        <a:rPr lang="id-ID" sz="2000" b="1" dirty="0" smtClean="0"/>
                        <a:t>Rakor Perijinan (Nakes, RS, Sarkes), Program PIDI</a:t>
                      </a:r>
                      <a:endParaRPr lang="id-ID" sz="2000" b="1" dirty="0"/>
                    </a:p>
                  </a:txBody>
                  <a:tcPr/>
                </a:tc>
                <a:tc>
                  <a:txBody>
                    <a:bodyPr/>
                    <a:lstStyle/>
                    <a:p>
                      <a:pPr algn="ctr"/>
                      <a:endParaRPr lang="id-ID" sz="2000" b="1" dirty="0"/>
                    </a:p>
                  </a:txBody>
                  <a:tcPr/>
                </a:tc>
              </a:tr>
              <a:tr h="472976">
                <a:tc>
                  <a:txBody>
                    <a:bodyPr/>
                    <a:lstStyle/>
                    <a:p>
                      <a:r>
                        <a:rPr lang="id-ID" sz="2000" b="1" dirty="0" smtClean="0"/>
                        <a:t>10</a:t>
                      </a:r>
                      <a:endParaRPr lang="id-ID" sz="2000" b="1" dirty="0"/>
                    </a:p>
                  </a:txBody>
                  <a:tcPr/>
                </a:tc>
                <a:tc>
                  <a:txBody>
                    <a:bodyPr/>
                    <a:lstStyle/>
                    <a:p>
                      <a:r>
                        <a:rPr lang="id-ID" sz="2000" b="1" dirty="0" smtClean="0"/>
                        <a:t>Bimtek Ops Klinik,Laborat,Optik,Tukang Gigi,Toko Obat</a:t>
                      </a:r>
                      <a:endParaRPr lang="id-ID" sz="2000" b="1" dirty="0"/>
                    </a:p>
                  </a:txBody>
                  <a:tcPr/>
                </a:tc>
                <a:tc>
                  <a:txBody>
                    <a:bodyPr/>
                    <a:lstStyle/>
                    <a:p>
                      <a:pPr algn="ctr"/>
                      <a:endParaRPr lang="id-ID" sz="2000" b="1" dirty="0"/>
                    </a:p>
                  </a:txBody>
                  <a:tcPr/>
                </a:tc>
              </a:tr>
              <a:tr h="1003883">
                <a:tc>
                  <a:txBody>
                    <a:bodyPr/>
                    <a:lstStyle/>
                    <a:p>
                      <a:r>
                        <a:rPr lang="id-ID" sz="2000" b="1" dirty="0" smtClean="0"/>
                        <a:t>11</a:t>
                      </a:r>
                      <a:endParaRPr lang="id-ID" sz="2000" b="1" dirty="0"/>
                    </a:p>
                  </a:txBody>
                  <a:tcPr/>
                </a:tc>
                <a:tc>
                  <a:txBody>
                    <a:bodyPr/>
                    <a:lstStyle/>
                    <a:p>
                      <a:r>
                        <a:rPr lang="id-ID" sz="2000" b="1" dirty="0" smtClean="0"/>
                        <a:t>Premi JKN, Monev Program JKN</a:t>
                      </a:r>
                      <a:endParaRPr lang="id-ID" sz="2000" b="1" dirty="0"/>
                    </a:p>
                  </a:txBody>
                  <a:tcPr/>
                </a:tc>
                <a:tc>
                  <a:txBody>
                    <a:bodyPr/>
                    <a:lstStyle/>
                    <a:p>
                      <a:pPr algn="ctr"/>
                      <a:endParaRPr lang="id-ID" sz="2000" b="1" dirty="0"/>
                    </a:p>
                  </a:txBody>
                  <a:tcPr/>
                </a:tc>
              </a:tr>
            </a:tbl>
          </a:graphicData>
        </a:graphic>
      </p:graphicFrame>
    </p:spTree>
  </p:cSld>
  <p:clrMapOvr>
    <a:masterClrMapping/>
  </p:clrMapOvr>
  <p:transition>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1A172E4-9D61-4454-9681-C5A24076B617}" type="slidenum">
              <a:rPr lang="id-ID" smtClean="0"/>
              <a:pPr/>
              <a:t>24</a:t>
            </a:fld>
            <a:endParaRPr lang="id-ID"/>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21376772">
            <a:off x="640179" y="799420"/>
            <a:ext cx="7173415" cy="45525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4500562" y="5429264"/>
            <a:ext cx="4071966" cy="830997"/>
          </a:xfrm>
          <a:prstGeom prst="rect">
            <a:avLst/>
          </a:prstGeom>
        </p:spPr>
        <p:txBody>
          <a:bodyPr wrap="square">
            <a:spAutoFit/>
          </a:bodyPr>
          <a:lstStyle/>
          <a:p>
            <a:pPr algn="ctr"/>
            <a:r>
              <a:rPr lang="id-ID"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TERIMA KASIH</a:t>
            </a:r>
            <a:endPar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style>
          <a:lnRef idx="3">
            <a:schemeClr val="lt1"/>
          </a:lnRef>
          <a:fillRef idx="1">
            <a:schemeClr val="accent6"/>
          </a:fillRef>
          <a:effectRef idx="1">
            <a:schemeClr val="accent6"/>
          </a:effectRef>
          <a:fontRef idx="minor">
            <a:schemeClr val="lt1"/>
          </a:fontRef>
        </p:style>
        <p:txBody>
          <a:bodyPr>
            <a:normAutofit/>
          </a:bodyPr>
          <a:lstStyle/>
          <a:p>
            <a:pPr algn="ctr"/>
            <a:r>
              <a:rPr lang="id-ID" sz="3600" dirty="0">
                <a:latin typeface="Arial Black" panose="020B0A04020102020204" pitchFamily="34" charset="0"/>
              </a:rPr>
              <a:t>PUSKESMAS PERCONTOHAN</a:t>
            </a:r>
          </a:p>
        </p:txBody>
      </p:sp>
      <p:sp>
        <p:nvSpPr>
          <p:cNvPr id="3" name="Slide Number Placeholder 2"/>
          <p:cNvSpPr>
            <a:spLocks noGrp="1"/>
          </p:cNvSpPr>
          <p:nvPr>
            <p:ph type="sldNum" sz="quarter" idx="12"/>
          </p:nvPr>
        </p:nvSpPr>
        <p:spPr/>
        <p:txBody>
          <a:bodyPr/>
          <a:lstStyle/>
          <a:p>
            <a:fld id="{51A172E4-9D61-4454-9681-C5A24076B617}" type="slidenum">
              <a:rPr lang="id-ID" smtClean="0"/>
              <a:pPr/>
              <a:t>3</a:t>
            </a:fld>
            <a:endParaRPr lang="id-ID"/>
          </a:p>
        </p:txBody>
      </p:sp>
      <p:sp>
        <p:nvSpPr>
          <p:cNvPr id="4" name="Rectangle 3"/>
          <p:cNvSpPr/>
          <p:nvPr/>
        </p:nvSpPr>
        <p:spPr>
          <a:xfrm>
            <a:off x="251520" y="2143116"/>
            <a:ext cx="3528392" cy="3786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t>DASAR HUKUM: </a:t>
            </a:r>
          </a:p>
          <a:p>
            <a:pPr lvl="0" algn="ctr"/>
            <a:r>
              <a:rPr lang="id-ID" sz="2800" b="1" dirty="0"/>
              <a:t>Kepmenkes 636/2018</a:t>
            </a:r>
          </a:p>
          <a:p>
            <a:pPr algn="ctr"/>
            <a:r>
              <a:rPr lang="id-ID" sz="2800" b="1" dirty="0"/>
              <a:t> tentang  Puskesmas sebagai Percontohan</a:t>
            </a:r>
          </a:p>
        </p:txBody>
      </p:sp>
      <p:sp>
        <p:nvSpPr>
          <p:cNvPr id="5" name="Rectangle 4"/>
          <p:cNvSpPr/>
          <p:nvPr/>
        </p:nvSpPr>
        <p:spPr>
          <a:xfrm>
            <a:off x="4067944" y="2204864"/>
            <a:ext cx="4896544" cy="3631763"/>
          </a:xfrm>
          <a:prstGeom prst="rect">
            <a:avLst/>
          </a:prstGeom>
        </p:spPr>
        <p:txBody>
          <a:bodyPr wrap="square">
            <a:spAutoFit/>
          </a:bodyPr>
          <a:lstStyle/>
          <a:p>
            <a:pPr algn="just" eaLnBrk="0" hangingPunct="0">
              <a:defRPr/>
            </a:pPr>
            <a:r>
              <a:rPr lang="id-ID" sz="1600" b="1" dirty="0">
                <a:solidFill>
                  <a:prstClr val="black"/>
                </a:solidFill>
                <a:latin typeface="Arial" panose="020B0604020202020204" pitchFamily="34" charset="0"/>
              </a:rPr>
              <a:t>Merupakan Puskesmas ideal yang akan digunakan sebagai percontohan pengembangan Puskesmas lainnya dalam 1 kab/kota.</a:t>
            </a:r>
          </a:p>
          <a:p>
            <a:pPr algn="just" eaLnBrk="0" hangingPunct="0">
              <a:defRPr/>
            </a:pPr>
            <a:r>
              <a:rPr lang="id-ID" sz="1600" b="1" dirty="0">
                <a:solidFill>
                  <a:prstClr val="black"/>
                </a:solidFill>
                <a:latin typeface="Arial" panose="020B0604020202020204" pitchFamily="34" charset="0"/>
              </a:rPr>
              <a:t>Kegiatan:</a:t>
            </a:r>
          </a:p>
          <a:p>
            <a:pPr marL="285750" indent="-285750" algn="just" eaLnBrk="0" hangingPunct="0">
              <a:buFont typeface="Arial" panose="020B0604020202020204" pitchFamily="34" charset="0"/>
              <a:buChar char="•"/>
              <a:defRPr/>
            </a:pPr>
            <a:r>
              <a:rPr lang="id-ID" sz="1600" dirty="0">
                <a:solidFill>
                  <a:srgbClr val="FF0000"/>
                </a:solidFill>
                <a:latin typeface="Arial" panose="020B0604020202020204" pitchFamily="34" charset="0"/>
              </a:rPr>
              <a:t>Pencapaian status </a:t>
            </a:r>
            <a:r>
              <a:rPr lang="id-ID" b="1" dirty="0">
                <a:solidFill>
                  <a:srgbClr val="FF0000"/>
                </a:solidFill>
                <a:latin typeface="Arial" panose="020B0604020202020204" pitchFamily="34" charset="0"/>
              </a:rPr>
              <a:t>akreditasi paripurna</a:t>
            </a:r>
          </a:p>
          <a:p>
            <a:pPr marL="285750" indent="-285750" algn="just" eaLnBrk="0" hangingPunct="0">
              <a:buFont typeface="Arial" panose="020B0604020202020204" pitchFamily="34" charset="0"/>
              <a:buChar char="•"/>
              <a:defRPr/>
            </a:pPr>
            <a:r>
              <a:rPr lang="id-ID" sz="1600" dirty="0">
                <a:solidFill>
                  <a:srgbClr val="FF0000"/>
                </a:solidFill>
                <a:latin typeface="Arial" panose="020B0604020202020204" pitchFamily="34" charset="0"/>
              </a:rPr>
              <a:t>Penyelenggaraan </a:t>
            </a:r>
            <a:r>
              <a:rPr lang="id-ID" sz="1600" b="1" dirty="0">
                <a:solidFill>
                  <a:srgbClr val="FF0000"/>
                </a:solidFill>
                <a:latin typeface="Arial" panose="020B0604020202020204" pitchFamily="34" charset="0"/>
              </a:rPr>
              <a:t>sumber daya </a:t>
            </a:r>
            <a:r>
              <a:rPr lang="id-ID" sz="1600" dirty="0">
                <a:solidFill>
                  <a:srgbClr val="FF0000"/>
                </a:solidFill>
                <a:latin typeface="Arial" panose="020B0604020202020204" pitchFamily="34" charset="0"/>
              </a:rPr>
              <a:t>(sarana, prasarana, alkes dan SDM) </a:t>
            </a:r>
            <a:r>
              <a:rPr lang="id-ID" sz="1600" b="1" dirty="0">
                <a:solidFill>
                  <a:srgbClr val="FF0000"/>
                </a:solidFill>
                <a:latin typeface="Arial" panose="020B0604020202020204" pitchFamily="34" charset="0"/>
              </a:rPr>
              <a:t>sesuai standar</a:t>
            </a:r>
          </a:p>
          <a:p>
            <a:pPr marL="285750" indent="-285750" algn="just" eaLnBrk="0" hangingPunct="0">
              <a:buFont typeface="Arial" panose="020B0604020202020204" pitchFamily="34" charset="0"/>
              <a:buChar char="•"/>
              <a:defRPr/>
            </a:pPr>
            <a:r>
              <a:rPr lang="id-ID" sz="1600" dirty="0">
                <a:solidFill>
                  <a:srgbClr val="FF0000"/>
                </a:solidFill>
                <a:latin typeface="Arial" panose="020B0604020202020204" pitchFamily="34" charset="0"/>
              </a:rPr>
              <a:t>Pencapaian </a:t>
            </a:r>
            <a:r>
              <a:rPr lang="id-ID" b="1" dirty="0">
                <a:solidFill>
                  <a:srgbClr val="FF0000"/>
                </a:solidFill>
                <a:latin typeface="Arial" panose="020B0604020202020204" pitchFamily="34" charset="0"/>
              </a:rPr>
              <a:t>kunjungan keluarga dalam PISPK 100%</a:t>
            </a:r>
            <a:r>
              <a:rPr lang="id-ID" sz="1600" dirty="0">
                <a:solidFill>
                  <a:srgbClr val="FF0000"/>
                </a:solidFill>
                <a:latin typeface="Arial" panose="020B0604020202020204" pitchFamily="34" charset="0"/>
              </a:rPr>
              <a:t> di wilayah kerja Puskesmas</a:t>
            </a:r>
          </a:p>
          <a:p>
            <a:pPr marL="285750" indent="-285750" algn="just" eaLnBrk="0" hangingPunct="0">
              <a:buFont typeface="Arial" panose="020B0604020202020204" pitchFamily="34" charset="0"/>
              <a:buChar char="•"/>
              <a:defRPr/>
            </a:pPr>
            <a:r>
              <a:rPr lang="id-ID" sz="1600" dirty="0">
                <a:solidFill>
                  <a:srgbClr val="FF0000"/>
                </a:solidFill>
                <a:latin typeface="Arial" panose="020B0604020202020204" pitchFamily="34" charset="0"/>
              </a:rPr>
              <a:t>Peningkatan capaian IKS dan capaian 12 indikator PISPK</a:t>
            </a:r>
          </a:p>
          <a:p>
            <a:pPr marL="285750" indent="-285750" algn="just" eaLnBrk="0" hangingPunct="0">
              <a:buFont typeface="Arial" panose="020B0604020202020204" pitchFamily="34" charset="0"/>
              <a:buChar char="•"/>
              <a:defRPr/>
            </a:pPr>
            <a:r>
              <a:rPr lang="id-ID" sz="1600" dirty="0">
                <a:solidFill>
                  <a:srgbClr val="FF0000"/>
                </a:solidFill>
                <a:latin typeface="Arial" panose="020B0604020202020204" pitchFamily="34" charset="0"/>
              </a:rPr>
              <a:t>Pencapaian hasil Penilaian Kinerja Puskesmas dengan kategori baik.</a:t>
            </a:r>
          </a:p>
          <a:p>
            <a:pPr algn="just" eaLnBrk="0" hangingPunct="0">
              <a:defRPr/>
            </a:pPr>
            <a:endParaRPr lang="id-ID"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4130742" y="5668034"/>
            <a:ext cx="4833746" cy="337185"/>
          </a:xfrm>
          <a:prstGeom prst="rect">
            <a:avLst/>
          </a:prstGeom>
          <a:noFill/>
          <a:ln>
            <a:solidFill>
              <a:schemeClr val="tx1">
                <a:lumMod val="50000"/>
                <a:lumOff val="50000"/>
              </a:schemeClr>
            </a:solidFill>
          </a:ln>
        </p:spPr>
        <p:txBody>
          <a:bodyPr wrap="square" rtlCol="0">
            <a:spAutoFit/>
          </a:bodyPr>
          <a:lstStyle/>
          <a:p>
            <a:pPr algn="ctr"/>
            <a:r>
              <a:rPr lang="id-ID" sz="1600" b="1" dirty="0"/>
              <a:t>Jawa Timur: 38 Puskesmas Percontohan di 38 Kab/Kota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PERLU PENGUATAN </a:t>
            </a:r>
            <a:r>
              <a:rPr lang="id-ID" b="1" dirty="0" smtClean="0"/>
              <a:t/>
            </a:r>
            <a:br>
              <a:rPr lang="id-ID" b="1" dirty="0" smtClean="0"/>
            </a:br>
            <a:r>
              <a:rPr lang="en-US" b="1" dirty="0" smtClean="0"/>
              <a:t>PELAYANAN </a:t>
            </a:r>
            <a:r>
              <a:rPr lang="en-US" b="1" dirty="0"/>
              <a:t>KESEHATAN PRIMER</a:t>
            </a:r>
          </a:p>
        </p:txBody>
      </p:sp>
      <p:sp>
        <p:nvSpPr>
          <p:cNvPr id="11" name="Slide Number Placeholder 10"/>
          <p:cNvSpPr>
            <a:spLocks noGrp="1"/>
          </p:cNvSpPr>
          <p:nvPr>
            <p:ph type="sldNum" sz="quarter" idx="12"/>
          </p:nvPr>
        </p:nvSpPr>
        <p:spPr/>
        <p:txBody>
          <a:bodyPr/>
          <a:lstStyle/>
          <a:p>
            <a:fld id="{51A172E4-9D61-4454-9681-C5A24076B617}" type="slidenum">
              <a:rPr lang="id-ID" smtClean="0"/>
              <a:pPr/>
              <a:t>4</a:t>
            </a:fld>
            <a:endParaRPr lang="id-ID"/>
          </a:p>
        </p:txBody>
      </p:sp>
      <p:sp>
        <p:nvSpPr>
          <p:cNvPr id="3" name="TextBox 2"/>
          <p:cNvSpPr txBox="1"/>
          <p:nvPr/>
        </p:nvSpPr>
        <p:spPr>
          <a:xfrm>
            <a:off x="2349500" y="2071568"/>
            <a:ext cx="2635250" cy="1077218"/>
          </a:xfrm>
          <a:prstGeom prst="rect">
            <a:avLst/>
          </a:prstGeom>
          <a:noFill/>
        </p:spPr>
        <p:txBody>
          <a:bodyPr wrap="square" rtlCol="0">
            <a:spAutoFit/>
          </a:bodyPr>
          <a:lstStyle/>
          <a:p>
            <a:r>
              <a:rPr lang="en-US" sz="1600" b="1" dirty="0" err="1" smtClean="0"/>
              <a:t>Penguatan</a:t>
            </a:r>
            <a:r>
              <a:rPr lang="id-ID" sz="1600" b="1" dirty="0" smtClean="0"/>
              <a:t>: </a:t>
            </a:r>
            <a:r>
              <a:rPr lang="en-US" sz="1600" b="1" dirty="0" smtClean="0"/>
              <a:t> </a:t>
            </a:r>
            <a:endParaRPr lang="id-ID" sz="1600" b="1" dirty="0" smtClean="0"/>
          </a:p>
          <a:p>
            <a:pPr marL="173038" indent="-173038">
              <a:buFont typeface="Arial" panose="020B0604020202020204"/>
              <a:buChar char="•"/>
            </a:pPr>
            <a:r>
              <a:rPr lang="en-US" sz="1600" b="1" dirty="0" err="1" smtClean="0"/>
              <a:t>Sarana</a:t>
            </a:r>
            <a:r>
              <a:rPr lang="en-US" sz="1600" b="1" dirty="0"/>
              <a:t>, </a:t>
            </a:r>
            <a:r>
              <a:rPr lang="en-US" sz="1600" b="1" dirty="0" err="1"/>
              <a:t>Prasarana</a:t>
            </a:r>
            <a:r>
              <a:rPr lang="en-US" sz="1600" b="1" dirty="0"/>
              <a:t>, </a:t>
            </a:r>
            <a:r>
              <a:rPr lang="en-US" sz="1600" b="1" dirty="0" err="1"/>
              <a:t>Alkes</a:t>
            </a:r>
            <a:endParaRPr lang="en-US" sz="1600" b="1" dirty="0"/>
          </a:p>
          <a:p>
            <a:pPr marL="173038" indent="-173038">
              <a:buFont typeface="Arial" panose="020B0604020202020204"/>
              <a:buChar char="•"/>
            </a:pPr>
            <a:r>
              <a:rPr lang="id-ID" sz="1600" b="1" dirty="0" smtClean="0"/>
              <a:t>T</a:t>
            </a:r>
            <a:r>
              <a:rPr lang="en-US" sz="1600" b="1" dirty="0" err="1" smtClean="0"/>
              <a:t>ata</a:t>
            </a:r>
            <a:r>
              <a:rPr lang="en-US" sz="1600" b="1" dirty="0" smtClean="0"/>
              <a:t> </a:t>
            </a:r>
            <a:r>
              <a:rPr lang="en-US" sz="1600" b="1" dirty="0" err="1"/>
              <a:t>kelola</a:t>
            </a:r>
            <a:r>
              <a:rPr lang="en-US" sz="1600" b="1" dirty="0"/>
              <a:t> </a:t>
            </a:r>
            <a:r>
              <a:rPr lang="en-US" sz="1600" b="1" dirty="0" err="1"/>
              <a:t>faskes</a:t>
            </a:r>
            <a:endParaRPr lang="en-US" sz="1600" b="1" dirty="0"/>
          </a:p>
          <a:p>
            <a:pPr marL="173038" indent="-173038">
              <a:buFont typeface="Arial" panose="020B0604020202020204"/>
              <a:buChar char="•"/>
            </a:pPr>
            <a:r>
              <a:rPr lang="en-US" sz="1600" b="1" dirty="0" smtClean="0"/>
              <a:t>SDM</a:t>
            </a:r>
            <a:endParaRPr lang="en-US" sz="1600" b="1" dirty="0"/>
          </a:p>
        </p:txBody>
      </p:sp>
      <p:sp>
        <p:nvSpPr>
          <p:cNvPr id="4" name="TextBox 3"/>
          <p:cNvSpPr txBox="1"/>
          <p:nvPr/>
        </p:nvSpPr>
        <p:spPr>
          <a:xfrm>
            <a:off x="5499100" y="3036153"/>
            <a:ext cx="2336801" cy="830997"/>
          </a:xfrm>
          <a:prstGeom prst="rect">
            <a:avLst/>
          </a:prstGeom>
          <a:noFill/>
        </p:spPr>
        <p:txBody>
          <a:bodyPr wrap="square" rtlCol="0">
            <a:spAutoFit/>
          </a:bodyPr>
          <a:lstStyle/>
          <a:p>
            <a:r>
              <a:rPr lang="en-US" sz="1600" b="1" dirty="0" err="1">
                <a:solidFill>
                  <a:srgbClr val="FF0000"/>
                </a:solidFill>
              </a:rPr>
              <a:t>Kepastian</a:t>
            </a:r>
            <a:r>
              <a:rPr lang="en-US" sz="1600" b="1" dirty="0">
                <a:solidFill>
                  <a:srgbClr val="FF0000"/>
                </a:solidFill>
              </a:rPr>
              <a:t> </a:t>
            </a:r>
            <a:r>
              <a:rPr lang="en-US" sz="1600" b="1" dirty="0" err="1">
                <a:solidFill>
                  <a:srgbClr val="FF0000"/>
                </a:solidFill>
              </a:rPr>
              <a:t>pembiayaan</a:t>
            </a:r>
            <a:endParaRPr lang="en-US" sz="1600" b="1" dirty="0">
              <a:solidFill>
                <a:srgbClr val="FF0000"/>
              </a:solidFill>
            </a:endParaRPr>
          </a:p>
          <a:p>
            <a:r>
              <a:rPr lang="en-US" sz="1600" b="1" dirty="0">
                <a:sym typeface="Wingdings" panose="05000000000000000000"/>
              </a:rPr>
              <a:t> JKN </a:t>
            </a:r>
            <a:r>
              <a:rPr lang="en-US" sz="1600" b="1" dirty="0" err="1">
                <a:sym typeface="Wingdings" panose="05000000000000000000"/>
              </a:rPr>
              <a:t>dengan</a:t>
            </a:r>
            <a:r>
              <a:rPr lang="en-US" sz="1600" b="1" dirty="0">
                <a:sym typeface="Wingdings" panose="05000000000000000000"/>
              </a:rPr>
              <a:t> </a:t>
            </a:r>
            <a:r>
              <a:rPr lang="id-ID" sz="1600" b="1" dirty="0" smtClean="0">
                <a:sym typeface="Wingdings" panose="05000000000000000000"/>
              </a:rPr>
              <a:t> sistem pembayaran </a:t>
            </a:r>
            <a:r>
              <a:rPr lang="en-US" sz="1600" b="1" dirty="0" err="1" smtClean="0">
                <a:sym typeface="Wingdings" panose="05000000000000000000"/>
              </a:rPr>
              <a:t>kapitasi</a:t>
            </a:r>
            <a:endParaRPr lang="en-US" sz="1600" b="1" dirty="0"/>
          </a:p>
        </p:txBody>
      </p:sp>
      <p:sp>
        <p:nvSpPr>
          <p:cNvPr id="5" name="TextBox 4"/>
          <p:cNvSpPr txBox="1"/>
          <p:nvPr/>
        </p:nvSpPr>
        <p:spPr>
          <a:xfrm>
            <a:off x="2451100" y="3867150"/>
            <a:ext cx="1346200" cy="584775"/>
          </a:xfrm>
          <a:prstGeom prst="rect">
            <a:avLst/>
          </a:prstGeom>
          <a:noFill/>
        </p:spPr>
        <p:txBody>
          <a:bodyPr wrap="square" rtlCol="0">
            <a:spAutoFit/>
          </a:bodyPr>
          <a:lstStyle/>
          <a:p>
            <a:r>
              <a:rPr lang="en-US" sz="1600" b="1" dirty="0" err="1">
                <a:solidFill>
                  <a:srgbClr val="FF0000"/>
                </a:solidFill>
              </a:rPr>
              <a:t>Merubah</a:t>
            </a:r>
            <a:r>
              <a:rPr lang="en-US" sz="1600" b="1" dirty="0">
                <a:solidFill>
                  <a:srgbClr val="FF0000"/>
                </a:solidFill>
              </a:rPr>
              <a:t> </a:t>
            </a:r>
            <a:r>
              <a:rPr lang="en-US" sz="1600" b="1" dirty="0" err="1">
                <a:solidFill>
                  <a:srgbClr val="FF0000"/>
                </a:solidFill>
              </a:rPr>
              <a:t>paradigma</a:t>
            </a:r>
            <a:endParaRPr lang="en-US" sz="1600" b="1" dirty="0">
              <a:solidFill>
                <a:srgbClr val="FF0000"/>
              </a:solidFill>
            </a:endParaRPr>
          </a:p>
        </p:txBody>
      </p:sp>
      <p:sp>
        <p:nvSpPr>
          <p:cNvPr id="6" name="Oval 5"/>
          <p:cNvSpPr/>
          <p:nvPr/>
        </p:nvSpPr>
        <p:spPr>
          <a:xfrm>
            <a:off x="1671140" y="1981200"/>
            <a:ext cx="3827960" cy="1257955"/>
          </a:xfrm>
          <a:prstGeom prst="ellipse">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Oval 6"/>
          <p:cNvSpPr/>
          <p:nvPr/>
        </p:nvSpPr>
        <p:spPr>
          <a:xfrm>
            <a:off x="2260601" y="3720877"/>
            <a:ext cx="1295400" cy="927545"/>
          </a:xfrm>
          <a:prstGeom prst="ellipse">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Oval 7"/>
          <p:cNvSpPr/>
          <p:nvPr/>
        </p:nvSpPr>
        <p:spPr>
          <a:xfrm>
            <a:off x="5372101" y="2776538"/>
            <a:ext cx="2463800" cy="1320800"/>
          </a:xfrm>
          <a:prstGeom prst="ellipse">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p:cNvSpPr txBox="1"/>
          <p:nvPr/>
        </p:nvSpPr>
        <p:spPr>
          <a:xfrm>
            <a:off x="4178299" y="4635789"/>
            <a:ext cx="3340538" cy="1231106"/>
          </a:xfrm>
          <a:prstGeom prst="rect">
            <a:avLst/>
          </a:prstGeom>
          <a:solidFill>
            <a:srgbClr val="FFFF00"/>
          </a:solidFill>
          <a:ln>
            <a:solidFill>
              <a:srgbClr val="FF0000"/>
            </a:solidFill>
          </a:ln>
        </p:spPr>
        <p:txBody>
          <a:bodyPr wrap="square" rtlCol="0">
            <a:spAutoFit/>
          </a:bodyPr>
          <a:lstStyle/>
          <a:p>
            <a:pPr marL="268288" indent="-268288">
              <a:buFont typeface="Arial" panose="020B0604020202020204"/>
              <a:buChar char="•"/>
            </a:pPr>
            <a:r>
              <a:rPr lang="en-US" sz="1400" b="1" dirty="0" err="1"/>
              <a:t>Standarisasi</a:t>
            </a:r>
            <a:r>
              <a:rPr lang="en-US" sz="1400" b="1" dirty="0"/>
              <a:t> </a:t>
            </a:r>
            <a:r>
              <a:rPr lang="en-US" sz="1400" b="1" dirty="0" err="1" smtClean="0"/>
              <a:t>fasilitas</a:t>
            </a:r>
            <a:r>
              <a:rPr lang="id-ID" sz="1400" b="1" dirty="0" smtClean="0"/>
              <a:t>   (SPA)</a:t>
            </a:r>
            <a:endParaRPr lang="en-US" sz="1400" b="1" dirty="0"/>
          </a:p>
          <a:p>
            <a:pPr marL="268288" indent="-268288">
              <a:buFont typeface="Arial" panose="020B0604020202020204"/>
              <a:buChar char="•"/>
            </a:pPr>
            <a:r>
              <a:rPr lang="id-ID" sz="1400" b="1" dirty="0" smtClean="0"/>
              <a:t>Peningkatan m</a:t>
            </a:r>
            <a:r>
              <a:rPr lang="en-US" sz="1400" b="1" dirty="0" smtClean="0"/>
              <a:t>utu </a:t>
            </a:r>
            <a:r>
              <a:rPr lang="en-US" sz="1400" b="1" dirty="0" smtClean="0">
                <a:sym typeface="Wingdings" panose="05000000000000000000"/>
              </a:rPr>
              <a:t> </a:t>
            </a:r>
            <a:r>
              <a:rPr lang="en-US" sz="1400" b="1" dirty="0" err="1">
                <a:sym typeface="Wingdings" panose="05000000000000000000"/>
              </a:rPr>
              <a:t>akreditasi</a:t>
            </a:r>
            <a:endParaRPr lang="en-US" sz="1400" b="1" dirty="0">
              <a:sym typeface="Wingdings" panose="05000000000000000000"/>
            </a:endParaRPr>
          </a:p>
          <a:p>
            <a:pPr marL="268288" indent="-268288">
              <a:buFont typeface="Arial" panose="020B0604020202020204"/>
              <a:buChar char="•"/>
            </a:pPr>
            <a:r>
              <a:rPr lang="id-ID" sz="1400" b="1" dirty="0" smtClean="0">
                <a:sym typeface="Wingdings" panose="05000000000000000000"/>
              </a:rPr>
              <a:t>Peningkatan</a:t>
            </a:r>
            <a:r>
              <a:rPr lang="en-US" sz="1400" b="1" dirty="0" smtClean="0">
                <a:sym typeface="Wingdings" panose="05000000000000000000"/>
              </a:rPr>
              <a:t> </a:t>
            </a:r>
            <a:r>
              <a:rPr lang="en-US" sz="1400" b="1" dirty="0" err="1">
                <a:sym typeface="Wingdings" panose="05000000000000000000"/>
              </a:rPr>
              <a:t>kualitas</a:t>
            </a:r>
            <a:r>
              <a:rPr lang="en-US" sz="1400" b="1" dirty="0">
                <a:sym typeface="Wingdings" panose="05000000000000000000"/>
              </a:rPr>
              <a:t> SDM </a:t>
            </a:r>
            <a:r>
              <a:rPr lang="en-US" sz="1400" b="1" dirty="0" smtClean="0">
                <a:sym typeface="Wingdings" panose="05000000000000000000"/>
              </a:rPr>
              <a:t> </a:t>
            </a:r>
            <a:r>
              <a:rPr lang="en-US" sz="1600" b="1" dirty="0">
                <a:sym typeface="Wingdings" panose="05000000000000000000"/>
              </a:rPr>
              <a:t>Salah </a:t>
            </a:r>
            <a:r>
              <a:rPr lang="en-US" sz="1600" b="1" dirty="0" err="1">
                <a:sym typeface="Wingdings" panose="05000000000000000000"/>
              </a:rPr>
              <a:t>satunya</a:t>
            </a:r>
            <a:r>
              <a:rPr lang="en-US" sz="1600" b="1" dirty="0">
                <a:sym typeface="Wingdings" panose="05000000000000000000"/>
              </a:rPr>
              <a:t> melalui DLP/SpKKLP</a:t>
            </a:r>
          </a:p>
          <a:p>
            <a:pPr marL="268288" indent="-268288">
              <a:buFont typeface="Arial" panose="020B0604020202020204"/>
              <a:buChar char="•"/>
            </a:pPr>
            <a:r>
              <a:rPr lang="en-US" sz="1400" b="1" dirty="0" err="1"/>
              <a:t>Kompetensi</a:t>
            </a:r>
            <a:r>
              <a:rPr lang="en-US" sz="1400" b="1" dirty="0"/>
              <a:t> </a:t>
            </a:r>
            <a:r>
              <a:rPr lang="en-US" sz="1400" b="1" dirty="0">
                <a:sym typeface="Wingdings" panose="05000000000000000000"/>
              </a:rPr>
              <a:t> </a:t>
            </a:r>
            <a:r>
              <a:rPr lang="en-US" sz="1400" b="1" dirty="0" err="1">
                <a:sym typeface="Wingdings" panose="05000000000000000000"/>
              </a:rPr>
              <a:t>kendali</a:t>
            </a:r>
            <a:r>
              <a:rPr lang="en-US" sz="1400" b="1" dirty="0">
                <a:sym typeface="Wingdings" panose="05000000000000000000"/>
              </a:rPr>
              <a:t> </a:t>
            </a:r>
            <a:r>
              <a:rPr lang="en-US" sz="1400" b="1" dirty="0" err="1">
                <a:sym typeface="Wingdings" panose="05000000000000000000"/>
              </a:rPr>
              <a:t>mutu</a:t>
            </a:r>
            <a:r>
              <a:rPr lang="en-US" sz="1400" b="1" dirty="0">
                <a:sym typeface="Wingdings" panose="05000000000000000000"/>
              </a:rPr>
              <a:t> </a:t>
            </a:r>
            <a:r>
              <a:rPr lang="en-US" sz="1400" b="1" dirty="0" err="1">
                <a:sym typeface="Wingdings" panose="05000000000000000000"/>
              </a:rPr>
              <a:t>dan</a:t>
            </a:r>
            <a:r>
              <a:rPr lang="en-US" sz="1400" b="1" dirty="0">
                <a:sym typeface="Wingdings" panose="05000000000000000000"/>
              </a:rPr>
              <a:t> </a:t>
            </a:r>
            <a:r>
              <a:rPr lang="en-US" sz="1400" b="1" dirty="0" err="1" smtClean="0">
                <a:sym typeface="Wingdings" panose="05000000000000000000"/>
              </a:rPr>
              <a:t>biaya</a:t>
            </a:r>
            <a:endParaRPr lang="en-US" sz="1400" b="1" dirty="0"/>
          </a:p>
        </p:txBody>
      </p:sp>
      <p:sp>
        <p:nvSpPr>
          <p:cNvPr id="10" name="Oval 9"/>
          <p:cNvSpPr/>
          <p:nvPr/>
        </p:nvSpPr>
        <p:spPr>
          <a:xfrm>
            <a:off x="3786780" y="4238518"/>
            <a:ext cx="4049121" cy="2025648"/>
          </a:xfrm>
          <a:prstGeom prst="ellipse">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2" name="Straight Arrow Connector 11"/>
          <p:cNvCxnSpPr/>
          <p:nvPr/>
        </p:nvCxnSpPr>
        <p:spPr>
          <a:xfrm>
            <a:off x="4000500" y="3333750"/>
            <a:ext cx="558800" cy="952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660900" y="3829050"/>
            <a:ext cx="647700" cy="355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632201" y="4273550"/>
            <a:ext cx="73660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01216" y="4500563"/>
            <a:ext cx="8689181" cy="642938"/>
          </a:xfrm>
        </p:spPr>
        <p:txBody>
          <a:bodyPr vert="horz" wrap="square" lIns="68580" tIns="34290" rIns="68580" bIns="34290" numCol="1" rtlCol="0" anchor="b" anchorCtr="0" compatLnSpc="1">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defRPr/>
            </a:pPr>
            <a:endParaRPr kumimoji="0" lang="en-US" sz="4500" b="0" i="0" u="none" strike="noStrike" kern="1200" cap="none" spc="0" normalizeH="0" baseline="0" noProof="0">
              <a:ln>
                <a:noFill/>
              </a:ln>
              <a:solidFill>
                <a:schemeClr val="tx1"/>
              </a:solidFill>
              <a:effectLst/>
              <a:uLnTx/>
              <a:uFillTx/>
              <a:latin typeface="+mj-lt"/>
              <a:ea typeface="+mj-ea"/>
              <a:cs typeface="+mj-cs"/>
            </a:endParaRPr>
          </a:p>
        </p:txBody>
      </p:sp>
      <p:sp>
        <p:nvSpPr>
          <p:cNvPr id="14339" name="Subtitle 2"/>
          <p:cNvSpPr>
            <a:spLocks noGrp="1"/>
          </p:cNvSpPr>
          <p:nvPr>
            <p:ph type="subTitle" idx="1"/>
          </p:nvPr>
        </p:nvSpPr>
        <p:spPr>
          <a:xfrm>
            <a:off x="3886200" y="5193506"/>
            <a:ext cx="5004197" cy="321469"/>
          </a:xfrm>
        </p:spPr>
        <p:txBody>
          <a:bodyPr vert="horz" wrap="square" lIns="68580" tIns="34290" rIns="68580" bIns="34290" anchor="t">
            <a:normAutofit fontScale="57500" lnSpcReduction="20000"/>
          </a:bodyPr>
          <a:lstStyle/>
          <a:p>
            <a:pPr eaLnBrk="1" hangingPunct="1"/>
            <a:endParaRPr lang="en-US" altLang="en-US" kern="1200" dirty="0">
              <a:latin typeface="+mn-lt"/>
              <a:ea typeface="+mn-ea"/>
              <a:cs typeface="+mn-cs"/>
            </a:endParaRPr>
          </a:p>
        </p:txBody>
      </p:sp>
      <p:sp>
        <p:nvSpPr>
          <p:cNvPr id="2" name="Slide Number Placeholder 1"/>
          <p:cNvSpPr>
            <a:spLocks noGrp="1"/>
          </p:cNvSpPr>
          <p:nvPr>
            <p:ph type="sldNum" sz="quarter" idx="12"/>
          </p:nvPr>
        </p:nvSpPr>
        <p:spPr/>
        <p:txBody>
          <a:bodyPr/>
          <a:lstStyle/>
          <a:p>
            <a:fld id="{51A172E4-9D61-4454-9681-C5A24076B617}" type="slidenum">
              <a:rPr lang="id-ID" smtClean="0"/>
              <a:pPr/>
              <a:t>5</a:t>
            </a:fld>
            <a:endParaRPr lang="id-ID"/>
          </a:p>
        </p:txBody>
      </p:sp>
      <p:pic>
        <p:nvPicPr>
          <p:cNvPr id="14340" name="Picture 2" descr="C:\Users\IBM\Pictures\Picture1.jpg"/>
          <p:cNvPicPr>
            <a:picLocks noChangeAspect="1"/>
          </p:cNvPicPr>
          <p:nvPr/>
        </p:nvPicPr>
        <p:blipFill>
          <a:blip r:embed="rId2"/>
          <a:stretch>
            <a:fillRect/>
          </a:stretch>
        </p:blipFill>
        <p:spPr>
          <a:xfrm>
            <a:off x="0" y="857250"/>
            <a:ext cx="9144000" cy="5143500"/>
          </a:xfrm>
          <a:prstGeom prst="rect">
            <a:avLst/>
          </a:prstGeom>
          <a:noFill/>
          <a:ln w="9525">
            <a:noFill/>
          </a:ln>
        </p:spPr>
      </p:pic>
      <p:sp>
        <p:nvSpPr>
          <p:cNvPr id="5" name="Title 1"/>
          <p:cNvSpPr txBox="1"/>
          <p:nvPr/>
        </p:nvSpPr>
        <p:spPr bwMode="gray">
          <a:xfrm>
            <a:off x="457200" y="1063229"/>
            <a:ext cx="8229600"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lgn="r" rtl="0" fontAlgn="base">
              <a:spcBef>
                <a:spcPct val="0"/>
              </a:spcBef>
              <a:spcAft>
                <a:spcPct val="0"/>
              </a:spcAft>
              <a:defRPr sz="4600" b="1">
                <a:solidFill>
                  <a:srgbClr val="FFFFFF"/>
                </a:solidFill>
                <a:latin typeface="+mj-lt"/>
                <a:ea typeface="+mj-ea"/>
                <a:cs typeface="+mj-cs"/>
              </a:defRPr>
            </a:lvl1pPr>
            <a:lvl2pPr algn="l" rtl="0" fontAlgn="base">
              <a:spcBef>
                <a:spcPct val="0"/>
              </a:spcBef>
              <a:spcAft>
                <a:spcPct val="0"/>
              </a:spcAft>
              <a:defRPr sz="4400" b="1">
                <a:solidFill>
                  <a:srgbClr val="FFFFFF"/>
                </a:solidFill>
                <a:latin typeface="Arial" panose="020B0604020202020204" pitchFamily="34" charset="0"/>
              </a:defRPr>
            </a:lvl2pPr>
            <a:lvl3pPr algn="l" rtl="0" fontAlgn="base">
              <a:spcBef>
                <a:spcPct val="0"/>
              </a:spcBef>
              <a:spcAft>
                <a:spcPct val="0"/>
              </a:spcAft>
              <a:defRPr sz="4400" b="1">
                <a:solidFill>
                  <a:srgbClr val="FFFFFF"/>
                </a:solidFill>
                <a:latin typeface="Arial" panose="020B0604020202020204" pitchFamily="34" charset="0"/>
              </a:defRPr>
            </a:lvl3pPr>
            <a:lvl4pPr algn="l" rtl="0" fontAlgn="base">
              <a:spcBef>
                <a:spcPct val="0"/>
              </a:spcBef>
              <a:spcAft>
                <a:spcPct val="0"/>
              </a:spcAft>
              <a:defRPr sz="4400" b="1">
                <a:solidFill>
                  <a:srgbClr val="FFFFFF"/>
                </a:solidFill>
                <a:latin typeface="Arial" panose="020B0604020202020204" pitchFamily="34" charset="0"/>
              </a:defRPr>
            </a:lvl4pPr>
            <a:lvl5pPr algn="l" rtl="0" fontAlgn="base">
              <a:spcBef>
                <a:spcPct val="0"/>
              </a:spcBef>
              <a:spcAft>
                <a:spcPct val="0"/>
              </a:spcAft>
              <a:defRPr sz="4400" b="1">
                <a:solidFill>
                  <a:srgbClr val="FFFFFF"/>
                </a:solidFill>
                <a:latin typeface="Arial" panose="020B0604020202020204" pitchFamily="34" charset="0"/>
              </a:defRPr>
            </a:lvl5pPr>
            <a:lvl6pPr marL="457200" algn="l" rtl="0" eaLnBrk="1" fontAlgn="base" hangingPunct="1">
              <a:spcBef>
                <a:spcPct val="0"/>
              </a:spcBef>
              <a:spcAft>
                <a:spcPct val="0"/>
              </a:spcAft>
              <a:defRPr sz="4400" b="1">
                <a:solidFill>
                  <a:srgbClr val="FFFFFF"/>
                </a:solidFill>
                <a:latin typeface="Arial" panose="020B0604020202020204" pitchFamily="34" charset="0"/>
              </a:defRPr>
            </a:lvl6pPr>
            <a:lvl7pPr marL="914400" algn="l" rtl="0" eaLnBrk="1" fontAlgn="base" hangingPunct="1">
              <a:spcBef>
                <a:spcPct val="0"/>
              </a:spcBef>
              <a:spcAft>
                <a:spcPct val="0"/>
              </a:spcAft>
              <a:defRPr sz="4400" b="1">
                <a:solidFill>
                  <a:srgbClr val="FFFFFF"/>
                </a:solidFill>
                <a:latin typeface="Arial" panose="020B0604020202020204" pitchFamily="34" charset="0"/>
              </a:defRPr>
            </a:lvl7pPr>
            <a:lvl8pPr marL="1371600" algn="l" rtl="0" eaLnBrk="1" fontAlgn="base" hangingPunct="1">
              <a:spcBef>
                <a:spcPct val="0"/>
              </a:spcBef>
              <a:spcAft>
                <a:spcPct val="0"/>
              </a:spcAft>
              <a:defRPr sz="4400" b="1">
                <a:solidFill>
                  <a:srgbClr val="FFFFFF"/>
                </a:solidFill>
                <a:latin typeface="Arial" panose="020B0604020202020204" pitchFamily="34" charset="0"/>
              </a:defRPr>
            </a:lvl8pPr>
            <a:lvl9pPr marL="1828800" algn="l" rtl="0" eaLnBrk="1" fontAlgn="base" hangingPunct="1">
              <a:spcBef>
                <a:spcPct val="0"/>
              </a:spcBef>
              <a:spcAft>
                <a:spcPct val="0"/>
              </a:spcAft>
              <a:defRPr sz="4400" b="1">
                <a:solidFill>
                  <a:srgbClr val="FFFFFF"/>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chemeClr val="accent1">
                    <a:lumMod val="25000"/>
                  </a:schemeClr>
                </a:solidFill>
                <a:effectLst/>
                <a:uLnTx/>
                <a:uFillTx/>
                <a:latin typeface="Arial Rounded MT Bold" panose="020F0704030504030204" pitchFamily="34" charset="0"/>
                <a:ea typeface="+mj-ea"/>
                <a:cs typeface="+mj-cs"/>
              </a:rPr>
              <a:t>PERMENKES NO. 19 TH 2016 </a:t>
            </a:r>
            <a:br>
              <a:rPr kumimoji="0" lang="en-US" sz="1800" b="1" i="0" u="none" strike="noStrike" kern="1200" cap="none" spc="0" normalizeH="0" baseline="0" noProof="0" dirty="0">
                <a:ln>
                  <a:noFill/>
                </a:ln>
                <a:solidFill>
                  <a:schemeClr val="accent1">
                    <a:lumMod val="25000"/>
                  </a:schemeClr>
                </a:solidFill>
                <a:effectLst/>
                <a:uLnTx/>
                <a:uFillTx/>
                <a:latin typeface="Arial Rounded MT Bold" panose="020F0704030504030204" pitchFamily="34" charset="0"/>
                <a:ea typeface="+mj-ea"/>
                <a:cs typeface="+mj-cs"/>
              </a:rPr>
            </a:br>
            <a:r>
              <a:rPr kumimoji="0" lang="en-US" sz="1800" b="1" i="0" u="none" strike="noStrike" kern="1200" cap="none" spc="0" normalizeH="0" baseline="0" noProof="0" dirty="0">
                <a:ln>
                  <a:noFill/>
                </a:ln>
                <a:solidFill>
                  <a:schemeClr val="accent1">
                    <a:lumMod val="25000"/>
                  </a:schemeClr>
                </a:solidFill>
                <a:effectLst/>
                <a:uLnTx/>
                <a:uFillTx/>
                <a:latin typeface="Arial Rounded MT Bold" panose="020F0704030504030204" pitchFamily="34" charset="0"/>
                <a:ea typeface="+mj-ea"/>
                <a:cs typeface="+mj-cs"/>
              </a:rPr>
              <a:t>“SISTEM PENANGGULANGAN GAWAT DARURAT TERPADU”</a:t>
            </a:r>
            <a:endParaRPr kumimoji="0" lang="en-US" sz="1800" b="1" i="0" u="none" strike="noStrike" kern="1200" cap="none" spc="0" normalizeH="0" baseline="0" noProof="0" dirty="0">
              <a:ln>
                <a:noFill/>
              </a:ln>
              <a:solidFill>
                <a:srgbClr val="FFFFFF"/>
              </a:solidFill>
              <a:effectLst/>
              <a:uLnTx/>
              <a:uFillTx/>
              <a:latin typeface="+mj-lt"/>
              <a:ea typeface="+mj-ea"/>
              <a:cs typeface="+mj-cs"/>
            </a:endParaRPr>
          </a:p>
        </p:txBody>
      </p:sp>
      <p:graphicFrame>
        <p:nvGraphicFramePr>
          <p:cNvPr id="6" name="Content Placeholder 3"/>
          <p:cNvGraphicFramePr/>
          <p:nvPr>
            <p:extLst>
              <p:ext uri="{D42A27DB-BD31-4B8C-83A1-F6EECF244321}">
                <p14:modId xmlns="" xmlns:p14="http://schemas.microsoft.com/office/powerpoint/2010/main" val="581938461"/>
              </p:ext>
            </p:extLst>
          </p:nvPr>
        </p:nvGraphicFramePr>
        <p:xfrm>
          <a:off x="1344216" y="2228850"/>
          <a:ext cx="7571185" cy="2099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Callout 6"/>
          <p:cNvSpPr/>
          <p:nvPr/>
        </p:nvSpPr>
        <p:spPr>
          <a:xfrm>
            <a:off x="202433" y="2362201"/>
            <a:ext cx="1008112" cy="1981199"/>
          </a:xfrm>
          <a:prstGeom prst="rightArrowCallou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0"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DEFINISI</a:t>
            </a:r>
          </a:p>
        </p:txBody>
      </p:sp>
      <p:sp>
        <p:nvSpPr>
          <p:cNvPr id="8" name="Right Arrow Callout 7"/>
          <p:cNvSpPr/>
          <p:nvPr/>
        </p:nvSpPr>
        <p:spPr>
          <a:xfrm>
            <a:off x="202433" y="4419600"/>
            <a:ext cx="1008112" cy="1204783"/>
          </a:xfrm>
          <a:prstGeom prst="rightArrowCallou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chemeClr val="tx1"/>
                </a:solidFill>
                <a:effectLst/>
                <a:uLnTx/>
                <a:uFillTx/>
                <a:latin typeface="Arial Rounded MT Bold" panose="020F0704030504030204" pitchFamily="34" charset="0"/>
                <a:ea typeface="+mn-ea"/>
                <a:cs typeface="+mn-cs"/>
              </a:rPr>
              <a:t>TUJUAN</a:t>
            </a:r>
          </a:p>
        </p:txBody>
      </p:sp>
      <p:sp>
        <p:nvSpPr>
          <p:cNvPr id="10" name="Pentagon 9"/>
          <p:cNvSpPr/>
          <p:nvPr/>
        </p:nvSpPr>
        <p:spPr>
          <a:xfrm>
            <a:off x="1344216" y="4693444"/>
            <a:ext cx="7571185" cy="931069"/>
          </a:xfrm>
          <a:prstGeom prst="homePlat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Meningkatkan</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akses</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dan</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mutu</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pelayanan</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kegawatdaruratan</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dan</a:t>
            </a:r>
            <a:endParaRPr kumimoji="0" lang="id-ID" sz="1050" b="0" i="0" u="none" strike="noStrike" kern="1200" cap="none" spc="0" normalizeH="0" baseline="0" noProof="0" dirty="0">
              <a:ln>
                <a:noFill/>
              </a:ln>
              <a:solidFill>
                <a:srgbClr val="000000"/>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id-ID"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Mempercepat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waktu</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penanganan</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1"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respon</a:t>
            </a:r>
            <a:r>
              <a:rPr kumimoji="0" lang="en-US" sz="1050" b="0" i="1"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time</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korban/</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pasien</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kegawat</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daruratan</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dan</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menurunkan</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angka</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kematian</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serta</a:t>
            </a:r>
            <a:r>
              <a:rPr kumimoji="0" lang="en-US" sz="1050" b="0" i="0" u="none" strike="noStrike" kern="1200" cap="none" spc="0" normalizeH="0" baseline="0" noProof="0" dirty="0">
                <a:ln>
                  <a:noFill/>
                </a:ln>
                <a:solidFill>
                  <a:srgbClr val="000000"/>
                </a:solidFill>
                <a:effectLst/>
                <a:uLnTx/>
                <a:uFillTx/>
                <a:latin typeface="Bookman Old Style" panose="02050604050505020204"/>
                <a:ea typeface="Times New Roman" panose="02020603050405020304"/>
                <a:cs typeface="+mn-cs"/>
              </a:rPr>
              <a:t> </a:t>
            </a:r>
            <a:r>
              <a:rPr kumimoji="0" lang="en-US" sz="1050" b="0" i="0" u="none" strike="noStrike" kern="1200" cap="none" spc="0" normalizeH="0" baseline="0" noProof="0" dirty="0" err="1">
                <a:ln>
                  <a:noFill/>
                </a:ln>
                <a:solidFill>
                  <a:srgbClr val="000000"/>
                </a:solidFill>
                <a:effectLst/>
                <a:uLnTx/>
                <a:uFillTx/>
                <a:latin typeface="Bookman Old Style" panose="02050604050505020204"/>
                <a:ea typeface="Times New Roman" panose="02020603050405020304"/>
                <a:cs typeface="+mn-cs"/>
              </a:rPr>
              <a:t>kecacatan</a:t>
            </a:r>
            <a:endParaRPr kumimoji="0" lang="id-ID" sz="105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42918"/>
            <a:ext cx="9144000" cy="5429288"/>
          </a:xfrm>
          <a:prstGeom prst="rect">
            <a:avLst/>
          </a:prstGeom>
          <a:gradFill>
            <a:gsLst>
              <a:gs pos="7400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dirty="0">
              <a:ln>
                <a:noFill/>
              </a:ln>
              <a:solidFill>
                <a:prstClr val="white"/>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fld id="{51A172E4-9D61-4454-9681-C5A24076B617}" type="slidenum">
              <a:rPr lang="id-ID" smtClean="0"/>
              <a:pPr/>
              <a:t>6</a:t>
            </a:fld>
            <a:endParaRPr lang="id-ID"/>
          </a:p>
        </p:txBody>
      </p:sp>
      <p:graphicFrame>
        <p:nvGraphicFramePr>
          <p:cNvPr id="7" name="Content Placeholder 6"/>
          <p:cNvGraphicFramePr>
            <a:graphicFrameLocks noGrp="1"/>
          </p:cNvGraphicFramePr>
          <p:nvPr>
            <p:ph idx="4294967295"/>
          </p:nvPr>
        </p:nvGraphicFramePr>
        <p:xfrm>
          <a:off x="0" y="2255838"/>
          <a:ext cx="7391400"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ular Callout 10"/>
          <p:cNvSpPr/>
          <p:nvPr/>
        </p:nvSpPr>
        <p:spPr bwMode="auto">
          <a:xfrm>
            <a:off x="533400" y="3313633"/>
            <a:ext cx="1587104" cy="608410"/>
          </a:xfrm>
          <a:prstGeom prst="wedgeRoundRectCallout">
            <a:avLst>
              <a:gd name="adj1" fmla="val 40869"/>
              <a:gd name="adj2" fmla="val 77969"/>
              <a:gd name="adj3" fmla="val 16667"/>
            </a:avLst>
          </a:prstGeom>
          <a:solidFill>
            <a:schemeClr val="accent2">
              <a:lumMod val="75000"/>
            </a:schemeClr>
          </a:solidFill>
        </p:spPr>
        <p:style>
          <a:lnRef idx="3">
            <a:schemeClr val="lt1"/>
          </a:lnRef>
          <a:fillRef idx="1">
            <a:schemeClr val="accent4"/>
          </a:fillRef>
          <a:effectRef idx="1">
            <a:schemeClr val="accent4"/>
          </a:effectRef>
          <a:fontRef idx="minor">
            <a:schemeClr val="lt1"/>
          </a:fontRef>
        </p:style>
        <p:txBody>
          <a:bodyPr anchor="ct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en-US" sz="105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Target </a:t>
            </a:r>
            <a:r>
              <a:rPr kumimoji="0" lang="en-US" sz="105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pembentukan</a:t>
            </a:r>
            <a:r>
              <a:rPr kumimoji="0" lang="en-US" sz="105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PSC : 27 PSC </a:t>
            </a:r>
            <a:endParaRPr kumimoji="0" lang="id-ID" sz="105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ounded Rectangular Callout 12"/>
          <p:cNvSpPr/>
          <p:nvPr/>
        </p:nvSpPr>
        <p:spPr bwMode="auto">
          <a:xfrm rot="10800000">
            <a:off x="1838324" y="5131991"/>
            <a:ext cx="1971675" cy="556022"/>
          </a:xfrm>
          <a:prstGeom prst="wedgeRoundRectCallout">
            <a:avLst>
              <a:gd name="adj1" fmla="val 55133"/>
              <a:gd name="adj2" fmla="val 77795"/>
              <a:gd name="adj3" fmla="val 16667"/>
            </a:avLst>
          </a:prstGeom>
          <a:solidFill>
            <a:schemeClr val="accent2">
              <a:lumMod val="75000"/>
            </a:schemeClr>
          </a:solidFill>
        </p:spPr>
        <p:style>
          <a:lnRef idx="3">
            <a:schemeClr val="lt1"/>
          </a:lnRef>
          <a:fillRef idx="1">
            <a:schemeClr val="accent4"/>
          </a:fillRef>
          <a:effectRef idx="1">
            <a:schemeClr val="accent4"/>
          </a:effectRef>
          <a:fontRef idx="minor">
            <a:schemeClr val="lt1"/>
          </a:fontRef>
        </p:style>
        <p:txBody>
          <a:bodyPr anchor="b"/>
          <a:lstStyle/>
          <a:p>
            <a:pPr marL="0" marR="0" lvl="0" indent="0" algn="just" defTabSz="913765" rtl="0" eaLnBrk="1" fontAlgn="auto" latinLnBrk="0" hangingPunct="1">
              <a:lnSpc>
                <a:spcPct val="100000"/>
              </a:lnSpc>
              <a:spcBef>
                <a:spcPts val="0"/>
              </a:spcBef>
              <a:spcAft>
                <a:spcPts val="0"/>
              </a:spcAft>
              <a:buClrTx/>
              <a:buSzTx/>
              <a:buFontTx/>
              <a:buNone/>
              <a:defRPr/>
            </a:pPr>
            <a:endParaRPr kumimoji="0" lang="en-US" sz="825" b="1" i="0" u="none" strike="noStrike" kern="1200" cap="none" spc="0" normalizeH="0" baseline="0" noProof="0" dirty="0">
              <a:ln>
                <a:noFill/>
              </a:ln>
              <a:solidFill>
                <a:prstClr val="white"/>
              </a:solidFill>
              <a:effectLst/>
              <a:uLnTx/>
              <a:uFillTx/>
              <a:latin typeface="+mn-lt"/>
              <a:ea typeface="Tahoma" panose="020B0604030504040204" pitchFamily="34" charset="0"/>
              <a:cs typeface="Tahoma" panose="020B0604030504040204" pitchFamily="34" charset="0"/>
            </a:endParaRPr>
          </a:p>
        </p:txBody>
      </p:sp>
      <p:sp>
        <p:nvSpPr>
          <p:cNvPr id="26630" name="TextBox 13"/>
          <p:cNvSpPr txBox="1">
            <a:spLocks noChangeArrowheads="1"/>
          </p:cNvSpPr>
          <p:nvPr/>
        </p:nvSpPr>
        <p:spPr bwMode="auto">
          <a:xfrm>
            <a:off x="1981200" y="5225852"/>
            <a:ext cx="1641872" cy="400110"/>
          </a:xfrm>
          <a:prstGeom prst="rect">
            <a:avLst/>
          </a:prstGeom>
          <a:solidFill>
            <a:schemeClr val="accent2">
              <a:lumMod val="75000"/>
            </a:schemeClr>
          </a:solidFill>
          <a:ln>
            <a:noFill/>
          </a:ln>
        </p:spPr>
        <p:txBody>
          <a:bodyPr>
            <a:spAutoFit/>
          </a:bodyPr>
          <a:lstStyle>
            <a:lvl1pPr defTabSz="912495" eaLnBrk="0" hangingPunct="0">
              <a:defRPr>
                <a:solidFill>
                  <a:schemeClr val="tx1"/>
                </a:solidFill>
                <a:latin typeface="Arial" panose="020B0604020202020204" pitchFamily="34" charset="0"/>
                <a:cs typeface="Arial" panose="020B0604020202020204" pitchFamily="34" charset="0"/>
              </a:defRPr>
            </a:lvl1pPr>
            <a:lvl2pPr marL="742950" indent="-285750" defTabSz="912495" eaLnBrk="0" hangingPunct="0">
              <a:defRPr>
                <a:solidFill>
                  <a:schemeClr val="tx1"/>
                </a:solidFill>
                <a:latin typeface="Arial" panose="020B0604020202020204" pitchFamily="34" charset="0"/>
                <a:cs typeface="Arial" panose="020B0604020202020204" pitchFamily="34" charset="0"/>
              </a:defRPr>
            </a:lvl2pPr>
            <a:lvl3pPr marL="1143000" indent="-228600" defTabSz="912495" eaLnBrk="0" hangingPunct="0">
              <a:defRPr>
                <a:solidFill>
                  <a:schemeClr val="tx1"/>
                </a:solidFill>
                <a:latin typeface="Arial" panose="020B0604020202020204" pitchFamily="34" charset="0"/>
                <a:cs typeface="Arial" panose="020B0604020202020204" pitchFamily="34" charset="0"/>
              </a:defRPr>
            </a:lvl3pPr>
            <a:lvl4pPr marL="1600200" indent="-228600" defTabSz="912495" eaLnBrk="0" hangingPunct="0">
              <a:defRPr>
                <a:solidFill>
                  <a:schemeClr val="tx1"/>
                </a:solidFill>
                <a:latin typeface="Arial" panose="020B0604020202020204" pitchFamily="34" charset="0"/>
                <a:cs typeface="Arial" panose="020B0604020202020204" pitchFamily="34" charset="0"/>
              </a:defRPr>
            </a:lvl4pPr>
            <a:lvl5pPr marL="2057400" indent="-228600" defTabSz="912495" eaLnBrk="0" hangingPunct="0">
              <a:defRPr>
                <a:solidFill>
                  <a:schemeClr val="tx1"/>
                </a:solidFill>
                <a:latin typeface="Arial" panose="020B0604020202020204" pitchFamily="34" charset="0"/>
                <a:cs typeface="Arial" panose="020B0604020202020204" pitchFamily="34" charset="0"/>
              </a:defRPr>
            </a:lvl5pPr>
            <a:lvl6pPr marL="2514600" indent="-228600" defTabSz="9124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4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4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4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2495" rtl="0" eaLnBrk="1" fontAlgn="auto" latinLnBrk="0" hangingPunct="1">
              <a:lnSpc>
                <a:spcPct val="100000"/>
              </a:lnSpc>
              <a:spcBef>
                <a:spcPts val="0"/>
              </a:spcBef>
              <a:spcAft>
                <a:spcPts val="0"/>
              </a:spcAft>
              <a:buClrTx/>
              <a:buSzTx/>
              <a:buFontTx/>
              <a:buNone/>
              <a:defRPr/>
            </a:pPr>
            <a:r>
              <a:rPr kumimoji="0" lang="en-US" sz="1000" b="1" i="1" u="none" strike="noStrike" kern="1200" cap="none" spc="0" normalizeH="0" baseline="0" noProof="0" dirty="0">
                <a:ln>
                  <a:noFill/>
                </a:ln>
                <a:solidFill>
                  <a:schemeClr val="bg1"/>
                </a:solidFill>
                <a:effectLst/>
                <a:uLnTx/>
                <a:uFillTx/>
                <a:latin typeface="Tahoma" panose="020B0604030504040204" pitchFamily="34" charset="0"/>
                <a:ea typeface="+mn-ea"/>
                <a:cs typeface="Tahoma" panose="020B0604030504040204" pitchFamily="34" charset="0"/>
              </a:rPr>
              <a:t>Pilot project  </a:t>
            </a:r>
            <a:r>
              <a:rPr kumimoji="0" lang="en-US" sz="1000" b="1" i="0" u="none" strike="noStrike" kern="1200" cap="none" spc="0" normalizeH="0" baseline="0" noProof="0" dirty="0">
                <a:ln>
                  <a:noFill/>
                </a:ln>
                <a:solidFill>
                  <a:schemeClr val="bg1"/>
                </a:solidFill>
                <a:effectLst/>
                <a:uLnTx/>
                <a:uFillTx/>
                <a:latin typeface="Tahoma" panose="020B0604030504040204" pitchFamily="34" charset="0"/>
                <a:ea typeface="+mn-ea"/>
                <a:cs typeface="Tahoma" panose="020B0604030504040204" pitchFamily="34" charset="0"/>
              </a:rPr>
              <a:t>119  di </a:t>
            </a:r>
            <a:r>
              <a:rPr kumimoji="0" lang="en-US" sz="1000" b="1" i="0" u="none" strike="noStrike" kern="1200" cap="none" spc="0" normalizeH="0" baseline="0" noProof="0" dirty="0" err="1">
                <a:ln>
                  <a:noFill/>
                </a:ln>
                <a:solidFill>
                  <a:schemeClr val="bg1"/>
                </a:solidFill>
                <a:effectLst/>
                <a:uLnTx/>
                <a:uFillTx/>
                <a:latin typeface="Tahoma" panose="020B0604030504040204" pitchFamily="34" charset="0"/>
                <a:ea typeface="+mn-ea"/>
                <a:cs typeface="Tahoma" panose="020B0604030504040204" pitchFamily="34" charset="0"/>
              </a:rPr>
              <a:t>Prov</a:t>
            </a:r>
            <a:r>
              <a:rPr kumimoji="0" lang="en-US" sz="1000" b="1" i="0" u="none" strike="noStrike" kern="1200" cap="none" spc="0" normalizeH="0" baseline="0" noProof="0" dirty="0">
                <a:ln>
                  <a:noFill/>
                </a:ln>
                <a:solidFill>
                  <a:schemeClr val="bg1"/>
                </a:solidFill>
                <a:effectLst/>
                <a:uLnTx/>
                <a:uFillTx/>
                <a:latin typeface="Tahoma" panose="020B0604030504040204" pitchFamily="34" charset="0"/>
                <a:ea typeface="+mn-ea"/>
                <a:cs typeface="Tahoma" panose="020B0604030504040204" pitchFamily="34" charset="0"/>
              </a:rPr>
              <a:t> DKI</a:t>
            </a:r>
          </a:p>
        </p:txBody>
      </p:sp>
      <p:sp>
        <p:nvSpPr>
          <p:cNvPr id="15" name="Rounded Rectangular Callout 14"/>
          <p:cNvSpPr/>
          <p:nvPr/>
        </p:nvSpPr>
        <p:spPr bwMode="auto">
          <a:xfrm>
            <a:off x="2333624" y="2349103"/>
            <a:ext cx="1704976" cy="694135"/>
          </a:xfrm>
          <a:prstGeom prst="wedgeRoundRectCallout">
            <a:avLst>
              <a:gd name="adj1" fmla="val 48169"/>
              <a:gd name="adj2" fmla="val 82448"/>
              <a:gd name="adj3" fmla="val 16667"/>
            </a:avLst>
          </a:prstGeom>
          <a:solidFill>
            <a:schemeClr val="accent2">
              <a:lumMod val="75000"/>
            </a:schemeClr>
          </a:solidFill>
        </p:spPr>
        <p:style>
          <a:lnRef idx="3">
            <a:schemeClr val="lt1"/>
          </a:lnRef>
          <a:fillRef idx="1">
            <a:schemeClr val="accent4"/>
          </a:fillRef>
          <a:effectRef idx="1">
            <a:schemeClr val="accent4"/>
          </a:effectRef>
          <a:fontRef idx="minor">
            <a:schemeClr val="lt1"/>
          </a:fontRef>
        </p:style>
        <p:txBody>
          <a:bodyPr anchor="ct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en-US" sz="105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Target </a:t>
            </a:r>
            <a:r>
              <a:rPr kumimoji="0" lang="en-US" sz="105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pembentukan</a:t>
            </a:r>
            <a:r>
              <a:rPr kumimoji="0" lang="en-US" sz="105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PSC: 400 PSC </a:t>
            </a:r>
            <a:endParaRPr kumimoji="0" lang="id-ID" sz="105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Rounded Rectangular Callout 15"/>
          <p:cNvSpPr/>
          <p:nvPr/>
        </p:nvSpPr>
        <p:spPr bwMode="auto">
          <a:xfrm rot="10800000">
            <a:off x="3263503" y="4164806"/>
            <a:ext cx="2193131" cy="551013"/>
          </a:xfrm>
          <a:prstGeom prst="wedgeRoundRectCallout">
            <a:avLst>
              <a:gd name="adj1" fmla="val 50746"/>
              <a:gd name="adj2" fmla="val 89738"/>
              <a:gd name="adj3" fmla="val 16667"/>
            </a:avLst>
          </a:prstGeom>
          <a:solidFill>
            <a:schemeClr val="accent2">
              <a:lumMod val="75000"/>
            </a:schemeClr>
          </a:solidFill>
        </p:spPr>
        <p:style>
          <a:lnRef idx="3">
            <a:schemeClr val="lt1"/>
          </a:lnRef>
          <a:fillRef idx="1">
            <a:schemeClr val="accent4"/>
          </a:fillRef>
          <a:effectRef idx="1">
            <a:schemeClr val="accent4"/>
          </a:effectRef>
          <a:fontRef idx="minor">
            <a:schemeClr val="lt1"/>
          </a:fontRef>
        </p:style>
        <p:txBody>
          <a:bodyPr anchor="ctr"/>
          <a:lstStyle/>
          <a:p>
            <a:pPr marL="0" marR="0" lvl="0" indent="0" algn="just" defTabSz="913765" rtl="0" eaLnBrk="1" fontAlgn="auto" latinLnBrk="0" hangingPunct="1">
              <a:lnSpc>
                <a:spcPct val="100000"/>
              </a:lnSpc>
              <a:spcBef>
                <a:spcPts val="0"/>
              </a:spcBef>
              <a:spcAft>
                <a:spcPts val="0"/>
              </a:spcAft>
              <a:buClrTx/>
              <a:buSzTx/>
              <a:buFontTx/>
              <a:buNone/>
              <a:defRPr/>
            </a:pPr>
            <a:endParaRPr kumimoji="0" lang="en-US" sz="825"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3357563" y="4323404"/>
            <a:ext cx="2006204" cy="392415"/>
          </a:xfrm>
          <a:prstGeom prst="rect">
            <a:avLst/>
          </a:prstGeom>
          <a:solidFill>
            <a:schemeClr val="accent2">
              <a:lumMod val="75000"/>
            </a:schemeClr>
          </a:solidFill>
          <a:ln>
            <a:noFill/>
          </a:ln>
        </p:spPr>
        <p:style>
          <a:lnRef idx="3">
            <a:schemeClr val="lt1"/>
          </a:lnRef>
          <a:fillRef idx="1">
            <a:schemeClr val="accent4"/>
          </a:fillRef>
          <a:effectRef idx="1">
            <a:schemeClr val="accent4"/>
          </a:effectRef>
          <a:fontRef idx="minor">
            <a:schemeClr val="lt1"/>
          </a:fontRef>
        </p:style>
        <p:txBody>
          <a:bodyPr anchor="ctr">
            <a:spAutoFit/>
          </a:bodyPr>
          <a:lstStyle/>
          <a:p>
            <a:pPr marL="0" marR="0" lvl="0" indent="0" algn="just" defTabSz="913765" rtl="0" eaLnBrk="1" fontAlgn="auto" latinLnBrk="0" hangingPunct="1">
              <a:lnSpc>
                <a:spcPct val="100000"/>
              </a:lnSpc>
              <a:spcBef>
                <a:spcPts val="0"/>
              </a:spcBef>
              <a:spcAft>
                <a:spcPts val="0"/>
              </a:spcAft>
              <a:buClrTx/>
              <a:buSzTx/>
              <a:buFontTx/>
              <a:buNone/>
              <a:defRPr/>
            </a:pPr>
            <a:r>
              <a:rPr kumimoji="0" lang="en-US" sz="975"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Target </a:t>
            </a:r>
            <a:r>
              <a:rPr kumimoji="0" lang="en-US" sz="975"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pembentukan</a:t>
            </a:r>
            <a:r>
              <a:rPr kumimoji="0" lang="en-US" sz="975"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PSC : 200 PSC </a:t>
            </a:r>
            <a:endParaRPr kumimoji="0" lang="id-ID" sz="975"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ounded Rectangular Callout 17"/>
          <p:cNvSpPr/>
          <p:nvPr/>
        </p:nvSpPr>
        <p:spPr bwMode="auto">
          <a:xfrm rot="10800000">
            <a:off x="6043610" y="3837382"/>
            <a:ext cx="2223494" cy="682227"/>
          </a:xfrm>
          <a:prstGeom prst="wedgeRoundRectCallout">
            <a:avLst>
              <a:gd name="adj1" fmla="val 45975"/>
              <a:gd name="adj2" fmla="val 111540"/>
              <a:gd name="adj3" fmla="val 16667"/>
            </a:avLst>
          </a:prstGeom>
          <a:solidFill>
            <a:schemeClr val="accent2">
              <a:lumMod val="75000"/>
            </a:schemeClr>
          </a:solidFill>
        </p:spPr>
        <p:style>
          <a:lnRef idx="3">
            <a:schemeClr val="lt1"/>
          </a:lnRef>
          <a:fillRef idx="1">
            <a:schemeClr val="accent4"/>
          </a:fillRef>
          <a:effectRef idx="1">
            <a:schemeClr val="accent4"/>
          </a:effectRef>
          <a:fontRef idx="minor">
            <a:schemeClr val="lt1"/>
          </a:fontRef>
        </p:style>
        <p:txBody>
          <a:bodyPr anchor="b"/>
          <a:lstStyle/>
          <a:p>
            <a:pPr marL="0" marR="0" lvl="0" indent="0" algn="just" defTabSz="913765" rtl="0" eaLnBrk="1" fontAlgn="auto" latinLnBrk="0" hangingPunct="1">
              <a:lnSpc>
                <a:spcPct val="100000"/>
              </a:lnSpc>
              <a:spcBef>
                <a:spcPts val="0"/>
              </a:spcBef>
              <a:spcAft>
                <a:spcPts val="0"/>
              </a:spcAft>
              <a:buClrTx/>
              <a:buSzTx/>
              <a:buFontTx/>
              <a:buNone/>
              <a:defRPr/>
            </a:pPr>
            <a:endParaRPr kumimoji="0" lang="en-US" sz="1050" b="1" i="0" u="none" strike="noStrike" kern="1200" cap="none" spc="0" normalizeH="0" baseline="0" noProof="0" dirty="0">
              <a:ln>
                <a:noFill/>
              </a:ln>
              <a:solidFill>
                <a:srgbClr val="002060"/>
              </a:solidFill>
              <a:effectLst/>
              <a:uLnTx/>
              <a:uFillTx/>
              <a:latin typeface="+mn-lt"/>
              <a:ea typeface="Tahoma" panose="020B0604030504040204" pitchFamily="34" charset="0"/>
              <a:cs typeface="Tahoma" panose="020B0604030504040204" pitchFamily="34" charset="0"/>
            </a:endParaRPr>
          </a:p>
        </p:txBody>
      </p:sp>
      <p:sp>
        <p:nvSpPr>
          <p:cNvPr id="26635" name="TextBox 18"/>
          <p:cNvSpPr txBox="1">
            <a:spLocks noChangeArrowheads="1"/>
          </p:cNvSpPr>
          <p:nvPr/>
        </p:nvSpPr>
        <p:spPr bwMode="auto">
          <a:xfrm>
            <a:off x="6106713" y="3943666"/>
            <a:ext cx="2160391" cy="415498"/>
          </a:xfrm>
          <a:prstGeom prst="rect">
            <a:avLst/>
          </a:prstGeom>
          <a:solidFill>
            <a:schemeClr val="accent2">
              <a:lumMod val="75000"/>
            </a:schemeClr>
          </a:solidFill>
          <a:ln>
            <a:noFill/>
          </a:ln>
        </p:spPr>
        <p:txBody>
          <a:bodyPr wrap="square">
            <a:spAutoFit/>
          </a:bodyPr>
          <a:lstStyle>
            <a:lvl1pPr defTabSz="912495" eaLnBrk="0" hangingPunct="0">
              <a:defRPr>
                <a:solidFill>
                  <a:schemeClr val="tx1"/>
                </a:solidFill>
                <a:latin typeface="Arial" panose="020B0604020202020204" pitchFamily="34" charset="0"/>
                <a:cs typeface="Arial" panose="020B0604020202020204" pitchFamily="34" charset="0"/>
              </a:defRPr>
            </a:lvl1pPr>
            <a:lvl2pPr marL="742950" indent="-285750" defTabSz="912495" eaLnBrk="0" hangingPunct="0">
              <a:defRPr>
                <a:solidFill>
                  <a:schemeClr val="tx1"/>
                </a:solidFill>
                <a:latin typeface="Arial" panose="020B0604020202020204" pitchFamily="34" charset="0"/>
                <a:cs typeface="Arial" panose="020B0604020202020204" pitchFamily="34" charset="0"/>
              </a:defRPr>
            </a:lvl2pPr>
            <a:lvl3pPr marL="1143000" indent="-228600" defTabSz="912495" eaLnBrk="0" hangingPunct="0">
              <a:defRPr>
                <a:solidFill>
                  <a:schemeClr val="tx1"/>
                </a:solidFill>
                <a:latin typeface="Arial" panose="020B0604020202020204" pitchFamily="34" charset="0"/>
                <a:cs typeface="Arial" panose="020B0604020202020204" pitchFamily="34" charset="0"/>
              </a:defRPr>
            </a:lvl3pPr>
            <a:lvl4pPr marL="1600200" indent="-228600" defTabSz="912495" eaLnBrk="0" hangingPunct="0">
              <a:defRPr>
                <a:solidFill>
                  <a:schemeClr val="tx1"/>
                </a:solidFill>
                <a:latin typeface="Arial" panose="020B0604020202020204" pitchFamily="34" charset="0"/>
                <a:cs typeface="Arial" panose="020B0604020202020204" pitchFamily="34" charset="0"/>
              </a:defRPr>
            </a:lvl4pPr>
            <a:lvl5pPr marL="2057400" indent="-228600" defTabSz="912495" eaLnBrk="0" hangingPunct="0">
              <a:defRPr>
                <a:solidFill>
                  <a:schemeClr val="tx1"/>
                </a:solidFill>
                <a:latin typeface="Arial" panose="020B0604020202020204" pitchFamily="34" charset="0"/>
                <a:cs typeface="Arial" panose="020B0604020202020204" pitchFamily="34" charset="0"/>
              </a:defRPr>
            </a:lvl5pPr>
            <a:lvl6pPr marL="2514600" indent="-228600" defTabSz="9124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4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4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49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2495" rtl="0" eaLnBrk="1" fontAlgn="auto" latinLnBrk="0" hangingPunct="1">
              <a:lnSpc>
                <a:spcPct val="100000"/>
              </a:lnSpc>
              <a:spcBef>
                <a:spcPts val="0"/>
              </a:spcBef>
              <a:spcAft>
                <a:spcPts val="0"/>
              </a:spcAft>
              <a:buClrTx/>
              <a:buSzTx/>
              <a:buFontTx/>
              <a:buNone/>
              <a:defRPr/>
            </a:pPr>
            <a:r>
              <a:rPr kumimoji="0" lang="en-US" sz="1050" b="1" i="0" u="none" strike="noStrike" kern="1200" cap="none" spc="0" normalizeH="0" baseline="0" noProof="0" dirty="0">
                <a:ln>
                  <a:noFill/>
                </a:ln>
                <a:solidFill>
                  <a:schemeClr val="bg1"/>
                </a:solidFill>
                <a:effectLst/>
                <a:uLnTx/>
                <a:uFillTx/>
                <a:latin typeface="Tahoma" panose="020B0604030504040204" pitchFamily="34" charset="0"/>
                <a:ea typeface="+mn-ea"/>
                <a:cs typeface="Tahoma" panose="020B0604030504040204" pitchFamily="34" charset="0"/>
              </a:rPr>
              <a:t>Target </a:t>
            </a:r>
            <a:r>
              <a:rPr kumimoji="0" lang="en-US" sz="1050" b="1" i="0" u="none" strike="noStrike" kern="1200" cap="none" spc="0" normalizeH="0" baseline="0" noProof="0" dirty="0" err="1">
                <a:ln>
                  <a:noFill/>
                </a:ln>
                <a:solidFill>
                  <a:schemeClr val="bg1"/>
                </a:solidFill>
                <a:effectLst/>
                <a:uLnTx/>
                <a:uFillTx/>
                <a:latin typeface="Tahoma" panose="020B0604030504040204" pitchFamily="34" charset="0"/>
                <a:ea typeface="+mn-ea"/>
                <a:cs typeface="Tahoma" panose="020B0604030504040204" pitchFamily="34" charset="0"/>
              </a:rPr>
              <a:t>pembentukan</a:t>
            </a:r>
            <a:r>
              <a:rPr kumimoji="0" lang="en-US" sz="1050" b="1" i="0" u="none" strike="noStrike" kern="1200" cap="none" spc="0" normalizeH="0" baseline="0" noProof="0" dirty="0">
                <a:ln>
                  <a:noFill/>
                </a:ln>
                <a:solidFill>
                  <a:schemeClr val="bg1"/>
                </a:solidFill>
                <a:effectLst/>
                <a:uLnTx/>
                <a:uFillTx/>
                <a:latin typeface="Tahoma" panose="020B0604030504040204" pitchFamily="34" charset="0"/>
                <a:ea typeface="+mn-ea"/>
                <a:cs typeface="Tahoma" panose="020B0604030504040204" pitchFamily="34" charset="0"/>
              </a:rPr>
              <a:t> PSC : </a:t>
            </a:r>
          </a:p>
          <a:p>
            <a:pPr marL="0" marR="0" lvl="0" indent="0" algn="just" defTabSz="912495" rtl="0" eaLnBrk="1" fontAlgn="auto" latinLnBrk="0" hangingPunct="1">
              <a:lnSpc>
                <a:spcPct val="100000"/>
              </a:lnSpc>
              <a:spcBef>
                <a:spcPts val="0"/>
              </a:spcBef>
              <a:spcAft>
                <a:spcPts val="0"/>
              </a:spcAft>
              <a:buClrTx/>
              <a:buSzTx/>
              <a:buFontTx/>
              <a:buNone/>
              <a:defRPr/>
            </a:pPr>
            <a:r>
              <a:rPr kumimoji="0" lang="en-US" sz="1050" b="1" i="0" u="none" strike="noStrike" kern="1200" cap="none" spc="0" normalizeH="0" baseline="0" noProof="0" dirty="0" err="1">
                <a:ln>
                  <a:noFill/>
                </a:ln>
                <a:solidFill>
                  <a:schemeClr val="bg1"/>
                </a:solidFill>
                <a:effectLst/>
                <a:uLnTx/>
                <a:uFillTx/>
                <a:latin typeface="Tahoma" panose="020B0604030504040204" pitchFamily="34" charset="0"/>
                <a:ea typeface="+mn-ea"/>
                <a:cs typeface="Tahoma" panose="020B0604030504040204" pitchFamily="34" charset="0"/>
              </a:rPr>
              <a:t>Semua</a:t>
            </a:r>
            <a:r>
              <a:rPr kumimoji="0" lang="en-US" sz="1050" b="1" i="0" u="none" strike="noStrike" kern="1200" cap="none" spc="0" normalizeH="0" baseline="0" noProof="0" dirty="0">
                <a:ln>
                  <a:noFill/>
                </a:ln>
                <a:solidFill>
                  <a:schemeClr val="bg1"/>
                </a:solidFill>
                <a:effectLst/>
                <a:uLnTx/>
                <a:uFillTx/>
                <a:latin typeface="Tahoma" panose="020B0604030504040204" pitchFamily="34" charset="0"/>
                <a:ea typeface="+mn-ea"/>
                <a:cs typeface="Tahoma" panose="020B0604030504040204" pitchFamily="34" charset="0"/>
              </a:rPr>
              <a:t> </a:t>
            </a:r>
            <a:r>
              <a:rPr kumimoji="0" lang="en-US" sz="1050" b="1" i="0" u="none" strike="noStrike" kern="1200" cap="none" spc="0" normalizeH="0" baseline="0" noProof="0" dirty="0" err="1">
                <a:ln>
                  <a:noFill/>
                </a:ln>
                <a:solidFill>
                  <a:schemeClr val="bg1"/>
                </a:solidFill>
                <a:effectLst/>
                <a:uLnTx/>
                <a:uFillTx/>
                <a:latin typeface="Tahoma" panose="020B0604030504040204" pitchFamily="34" charset="0"/>
                <a:ea typeface="+mn-ea"/>
                <a:cs typeface="Tahoma" panose="020B0604030504040204" pitchFamily="34" charset="0"/>
              </a:rPr>
              <a:t>Kab</a:t>
            </a:r>
            <a:r>
              <a:rPr kumimoji="0" lang="en-US" sz="1050" b="1" i="0" u="none" strike="noStrike" kern="1200" cap="none" spc="0" normalizeH="0" baseline="0" noProof="0" dirty="0">
                <a:ln>
                  <a:noFill/>
                </a:ln>
                <a:solidFill>
                  <a:schemeClr val="bg1"/>
                </a:solidFill>
                <a:effectLst/>
                <a:uLnTx/>
                <a:uFillTx/>
                <a:latin typeface="Tahoma" panose="020B0604030504040204" pitchFamily="34" charset="0"/>
                <a:ea typeface="+mn-ea"/>
                <a:cs typeface="Tahoma" panose="020B0604030504040204" pitchFamily="34" charset="0"/>
              </a:rPr>
              <a:t>/Kota</a:t>
            </a:r>
          </a:p>
        </p:txBody>
      </p:sp>
      <p:sp>
        <p:nvSpPr>
          <p:cNvPr id="2" name="Rounded Rectangle 1"/>
          <p:cNvSpPr/>
          <p:nvPr/>
        </p:nvSpPr>
        <p:spPr>
          <a:xfrm>
            <a:off x="6629400" y="2354647"/>
            <a:ext cx="1751410" cy="894071"/>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id-ID" b="1" i="1"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INDONESIA SEHAT</a:t>
            </a:r>
          </a:p>
        </p:txBody>
      </p:sp>
      <p:sp>
        <p:nvSpPr>
          <p:cNvPr id="19469" name="TextBox 21"/>
          <p:cNvSpPr txBox="1"/>
          <p:nvPr/>
        </p:nvSpPr>
        <p:spPr>
          <a:xfrm>
            <a:off x="785813" y="1023938"/>
            <a:ext cx="7740254" cy="1200329"/>
          </a:xfrm>
          <a:prstGeom prst="rect">
            <a:avLst/>
          </a:prstGeom>
          <a:solidFill>
            <a:srgbClr val="990099"/>
          </a:solidFill>
          <a:ln w="9525">
            <a:noFill/>
          </a:ln>
        </p:spPr>
        <p:txBody>
          <a:bodyPr>
            <a:spAutoFit/>
          </a:bodyPr>
          <a:lstStyle/>
          <a:p>
            <a:pPr algn="ctr"/>
            <a:r>
              <a:rPr lang="id-ID" altLang="en-US" sz="2400" b="1" i="1" dirty="0">
                <a:solidFill>
                  <a:schemeClr val="bg1"/>
                </a:solidFill>
                <a:latin typeface="Arial Black" panose="020B0A04020102020204" pitchFamily="34" charset="0"/>
              </a:rPr>
              <a:t>ROAD MAP </a:t>
            </a:r>
            <a:r>
              <a:rPr lang="en-US" altLang="en-US" sz="2400" b="1" dirty="0">
                <a:solidFill>
                  <a:schemeClr val="bg1"/>
                </a:solidFill>
                <a:latin typeface="Arial Black" panose="020B0A04020102020204" pitchFamily="34" charset="0"/>
              </a:rPr>
              <a:t>P</a:t>
            </a:r>
            <a:r>
              <a:rPr lang="id-ID" altLang="en-US" sz="2400" b="1" dirty="0">
                <a:solidFill>
                  <a:schemeClr val="bg1"/>
                </a:solidFill>
                <a:latin typeface="Arial Black" panose="020B0A04020102020204" pitchFamily="34" charset="0"/>
              </a:rPr>
              <a:t>ENGEMBANGAN </a:t>
            </a:r>
            <a:endParaRPr lang="id-ID" altLang="en-US" sz="2400" b="1" dirty="0" smtClean="0">
              <a:solidFill>
                <a:schemeClr val="bg1"/>
              </a:solidFill>
              <a:latin typeface="Arial Black" panose="020B0A04020102020204" pitchFamily="34" charset="0"/>
            </a:endParaRPr>
          </a:p>
          <a:p>
            <a:pPr algn="ctr"/>
            <a:r>
              <a:rPr lang="id-ID" altLang="en-US" sz="2400" b="1" dirty="0" smtClean="0">
                <a:solidFill>
                  <a:schemeClr val="bg1"/>
                </a:solidFill>
                <a:latin typeface="Arial Black" panose="020B0A04020102020204" pitchFamily="34" charset="0"/>
              </a:rPr>
              <a:t>PUBLIC SAFETY CENTER (PSC)</a:t>
            </a:r>
            <a:endParaRPr lang="en-US" altLang="en-US" sz="2400" b="1" dirty="0">
              <a:solidFill>
                <a:schemeClr val="bg1"/>
              </a:solidFill>
              <a:latin typeface="Arial Black" panose="020B0A04020102020204" pitchFamily="34" charset="0"/>
            </a:endParaRPr>
          </a:p>
          <a:p>
            <a:pPr algn="ctr"/>
            <a:r>
              <a:rPr lang="id-ID" altLang="en-US" sz="2400" b="1" dirty="0">
                <a:solidFill>
                  <a:schemeClr val="bg1"/>
                </a:solidFill>
                <a:latin typeface="Arial Black" panose="020B0A04020102020204" pitchFamily="34" charset="0"/>
              </a:rPr>
              <a:t>DI INDONESIA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descr="black-and-white-brick-wallpaper-scandinavian-expansiv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7" name="Google Shape;97;p14"/>
          <p:cNvSpPr txBox="1">
            <a:spLocks noGrp="1"/>
          </p:cNvSpPr>
          <p:nvPr>
            <p:ph type="title"/>
          </p:nvPr>
        </p:nvSpPr>
        <p:spPr>
          <a:xfrm>
            <a:off x="2214562" y="285750"/>
            <a:ext cx="4786312" cy="1143000"/>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PEMBAHASAN</a:t>
            </a:r>
            <a:endParaRPr b="1"/>
          </a:p>
        </p:txBody>
      </p:sp>
      <p:sp>
        <p:nvSpPr>
          <p:cNvPr id="5" name="Content Placeholder 4"/>
          <p:cNvSpPr>
            <a:spLocks noGrp="1"/>
          </p:cNvSpPr>
          <p:nvPr>
            <p:ph idx="1"/>
          </p:nvPr>
        </p:nvSpPr>
        <p:spPr>
          <a:xfrm>
            <a:off x="500034" y="2000240"/>
            <a:ext cx="8229600" cy="3900502"/>
          </a:xfrm>
        </p:spPr>
        <p:txBody>
          <a:bodyPr/>
          <a:lstStyle/>
          <a:p>
            <a:pPr marL="900113" indent="-360363"/>
            <a:r>
              <a:rPr lang="id-ID" sz="4400" b="1" dirty="0" smtClean="0"/>
              <a:t>PROFIL BIDANG PSDK </a:t>
            </a:r>
          </a:p>
          <a:p>
            <a:pPr marL="900113" indent="-360363"/>
            <a:r>
              <a:rPr lang="id-ID" sz="4400" b="1" dirty="0" smtClean="0"/>
              <a:t>RKA SEKSI FAR ALKES 2020 </a:t>
            </a:r>
          </a:p>
          <a:p>
            <a:pPr marL="900113" indent="-360363"/>
            <a:r>
              <a:rPr lang="id-ID" sz="4400" b="1" dirty="0" smtClean="0"/>
              <a:t>RKA SEKSI YANKES 2020 </a:t>
            </a:r>
          </a:p>
          <a:p>
            <a:pPr marL="900113" indent="-360363"/>
            <a:r>
              <a:rPr lang="id-ID" sz="4400" b="1" dirty="0" smtClean="0"/>
              <a:t>RKA SEKSI SDK 2020</a:t>
            </a:r>
          </a:p>
          <a:p>
            <a:pPr marL="900113" indent="-360363"/>
            <a:endParaRPr lang="id-ID"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descr="9b258dcc6042219baddb6bbfb4ea065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4" name="Google Shape;104;p15"/>
          <p:cNvSpPr txBox="1">
            <a:spLocks noGrp="1"/>
          </p:cNvSpPr>
          <p:nvPr>
            <p:ph type="ctrTitle"/>
          </p:nvPr>
        </p:nvSpPr>
        <p:spPr>
          <a:xfrm>
            <a:off x="714375" y="3214687"/>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3CC"/>
              </a:buClr>
              <a:buSzPts val="5400"/>
              <a:buFont typeface="Calibri"/>
              <a:buNone/>
            </a:pPr>
            <a:r>
              <a:rPr lang="en-US" sz="5400" b="1" i="0" u="none" strike="noStrike" cap="none" dirty="0">
                <a:solidFill>
                  <a:srgbClr val="0033CC"/>
                </a:solidFill>
                <a:latin typeface="Calibri"/>
                <a:ea typeface="Calibri"/>
                <a:cs typeface="Calibri"/>
                <a:sym typeface="Calibri"/>
              </a:rPr>
              <a:t>PROFIL</a:t>
            </a:r>
            <a:br>
              <a:rPr lang="en-US" sz="5400" b="1" i="0" u="none" strike="noStrike" cap="none" dirty="0">
                <a:solidFill>
                  <a:srgbClr val="0033CC"/>
                </a:solidFill>
                <a:latin typeface="Calibri"/>
                <a:ea typeface="Calibri"/>
                <a:cs typeface="Calibri"/>
                <a:sym typeface="Calibri"/>
              </a:rPr>
            </a:br>
            <a:r>
              <a:rPr lang="id-ID" sz="5400" b="1" i="0" u="none" strike="noStrike" cap="none" dirty="0" smtClean="0">
                <a:solidFill>
                  <a:srgbClr val="0033CC"/>
                </a:solidFill>
                <a:latin typeface="Calibri"/>
                <a:ea typeface="Calibri"/>
                <a:cs typeface="Calibri"/>
                <a:sym typeface="Calibri"/>
              </a:rPr>
              <a:t>BIDANG PSDK</a:t>
            </a:r>
            <a:r>
              <a:rPr lang="en-US" sz="5400" b="1" i="0" u="none" strike="noStrike" cap="none" dirty="0">
                <a:solidFill>
                  <a:srgbClr val="0033CC"/>
                </a:solidFill>
                <a:latin typeface="Calibri"/>
                <a:ea typeface="Calibri"/>
                <a:cs typeface="Calibri"/>
                <a:sym typeface="Calibri"/>
              </a:rPr>
              <a:t/>
            </a:r>
            <a:br>
              <a:rPr lang="en-US" sz="5400" b="1" i="0" u="none" strike="noStrike" cap="none" dirty="0">
                <a:solidFill>
                  <a:srgbClr val="0033CC"/>
                </a:solidFill>
                <a:latin typeface="Calibri"/>
                <a:ea typeface="Calibri"/>
                <a:cs typeface="Calibri"/>
                <a:sym typeface="Calibri"/>
              </a:rPr>
            </a:br>
            <a:r>
              <a:rPr lang="en-US" sz="4400" b="1" i="0" u="none" strike="noStrike" cap="none" dirty="0">
                <a:solidFill>
                  <a:srgbClr val="0033CC"/>
                </a:solidFill>
                <a:latin typeface="Calibri"/>
                <a:ea typeface="Calibri"/>
                <a:cs typeface="Calibri"/>
                <a:sym typeface="Calibri"/>
              </a:rPr>
              <a:t/>
            </a:r>
            <a:br>
              <a:rPr lang="en-US" sz="4400" b="1" i="0" u="none" strike="noStrike" cap="none" dirty="0">
                <a:solidFill>
                  <a:srgbClr val="0033CC"/>
                </a:solidFill>
                <a:latin typeface="Calibri"/>
                <a:ea typeface="Calibri"/>
                <a:cs typeface="Calibri"/>
                <a:sym typeface="Calibri"/>
              </a:rPr>
            </a:br>
            <a:r>
              <a:rPr lang="en-US" sz="3600" b="1" i="0" u="none" strike="noStrike" cap="none" dirty="0">
                <a:solidFill>
                  <a:srgbClr val="0033CC"/>
                </a:solidFill>
                <a:latin typeface="Calibri"/>
                <a:ea typeface="Calibri"/>
                <a:cs typeface="Calibri"/>
                <a:sym typeface="Calibri"/>
              </a:rPr>
              <a:t>TAHUN </a:t>
            </a:r>
            <a:r>
              <a:rPr lang="en-US" sz="3600" b="1" i="0" u="none" strike="noStrike" cap="none" dirty="0" smtClean="0">
                <a:solidFill>
                  <a:srgbClr val="0033CC"/>
                </a:solidFill>
                <a:latin typeface="Calibri"/>
                <a:ea typeface="Calibri"/>
                <a:cs typeface="Calibri"/>
                <a:sym typeface="Calibri"/>
              </a:rPr>
              <a:t>201</a:t>
            </a:r>
            <a:r>
              <a:rPr lang="id-ID" sz="3600" b="1" i="0" u="none" strike="noStrike" cap="none" dirty="0" smtClean="0">
                <a:solidFill>
                  <a:srgbClr val="0033CC"/>
                </a:solidFill>
                <a:latin typeface="Calibri"/>
                <a:ea typeface="Calibri"/>
                <a:cs typeface="Calibri"/>
                <a:sym typeface="Calibri"/>
              </a:rPr>
              <a:t>9</a:t>
            </a:r>
            <a:endParaRPr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6" descr="black-and-white-brick-wallpaper-scandinavian-expansiv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0" name="Google Shape;110;p16"/>
          <p:cNvSpPr txBox="1">
            <a:spLocks noGrp="1"/>
          </p:cNvSpPr>
          <p:nvPr>
            <p:ph type="title"/>
          </p:nvPr>
        </p:nvSpPr>
        <p:spPr>
          <a:xfrm>
            <a:off x="500062" y="142875"/>
            <a:ext cx="8229600" cy="1143000"/>
          </a:xfrm>
          <a:prstGeom prst="rect">
            <a:avLst/>
          </a:prstGeom>
          <a:solidFill>
            <a:srgbClr val="8EB4E3"/>
          </a:solidFill>
          <a:ln w="9525" cap="flat" cmpd="sng">
            <a:solidFill>
              <a:srgbClr val="1737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800"/>
              <a:buFont typeface="Calibri"/>
              <a:buNone/>
            </a:pPr>
            <a:r>
              <a:rPr lang="en-US" sz="4800" b="1" i="0" u="none" strike="noStrike" cap="none" dirty="0" err="1">
                <a:solidFill>
                  <a:schemeClr val="dk1"/>
                </a:solidFill>
                <a:latin typeface="Calibri"/>
                <a:ea typeface="Calibri"/>
                <a:cs typeface="Calibri"/>
                <a:sym typeface="Calibri"/>
              </a:rPr>
              <a:t>Profil</a:t>
            </a:r>
            <a:r>
              <a:rPr lang="en-US" sz="4800" b="1" i="0" u="none" strike="noStrike" cap="none" dirty="0">
                <a:solidFill>
                  <a:schemeClr val="dk1"/>
                </a:solidFill>
                <a:latin typeface="Calibri"/>
                <a:ea typeface="Calibri"/>
                <a:cs typeface="Calibri"/>
                <a:sym typeface="Calibri"/>
              </a:rPr>
              <a:t> </a:t>
            </a:r>
            <a:r>
              <a:rPr lang="id-ID" sz="4800" b="1" i="0" u="none" strike="noStrike" cap="none" dirty="0" smtClean="0">
                <a:solidFill>
                  <a:schemeClr val="dk1"/>
                </a:solidFill>
                <a:latin typeface="Calibri"/>
                <a:ea typeface="Calibri"/>
                <a:cs typeface="Calibri"/>
                <a:sym typeface="Calibri"/>
              </a:rPr>
              <a:t>Bidang PSDK</a:t>
            </a:r>
            <a:endParaRPr b="1"/>
          </a:p>
        </p:txBody>
      </p:sp>
      <p:sp>
        <p:nvSpPr>
          <p:cNvPr id="111" name="Google Shape;111;p16"/>
          <p:cNvSpPr txBox="1">
            <a:spLocks noGrp="1"/>
          </p:cNvSpPr>
          <p:nvPr>
            <p:ph type="body" idx="1"/>
          </p:nvPr>
        </p:nvSpPr>
        <p:spPr>
          <a:xfrm>
            <a:off x="357158" y="1714488"/>
            <a:ext cx="8572500" cy="4429142"/>
          </a:xfrm>
          <a:prstGeom prst="rect">
            <a:avLst/>
          </a:prstGeom>
          <a:solidFill>
            <a:srgbClr val="DCE6F2"/>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2952750" marR="0" lvl="0" indent="-2952750" algn="l" rtl="0">
              <a:lnSpc>
                <a:spcPct val="100000"/>
              </a:lnSpc>
              <a:spcBef>
                <a:spcPts val="0"/>
              </a:spcBef>
              <a:spcAft>
                <a:spcPts val="0"/>
              </a:spcAft>
              <a:buClr>
                <a:schemeClr val="dk1"/>
              </a:buClr>
              <a:buSzPts val="3200"/>
              <a:buFont typeface="Arial"/>
              <a:buNone/>
            </a:pPr>
            <a:r>
              <a:rPr lang="en-US" sz="3200" b="1" i="0" u="none" strike="noStrike" cap="none" dirty="0" err="1">
                <a:solidFill>
                  <a:schemeClr val="dk1"/>
                </a:solidFill>
                <a:latin typeface="Calibri"/>
                <a:ea typeface="Calibri"/>
                <a:cs typeface="Calibri"/>
                <a:sym typeface="Calibri"/>
              </a:rPr>
              <a:t>Nama</a:t>
            </a:r>
            <a:r>
              <a:rPr lang="en-US" sz="3200" b="1" i="0" u="none" strike="noStrike" cap="none" dirty="0">
                <a:solidFill>
                  <a:schemeClr val="dk1"/>
                </a:solidFill>
                <a:latin typeface="Calibri"/>
                <a:ea typeface="Calibri"/>
                <a:cs typeface="Calibri"/>
                <a:sym typeface="Calibri"/>
              </a:rPr>
              <a:t> </a:t>
            </a:r>
            <a:r>
              <a:rPr lang="id-ID" sz="3200" b="1" i="0" u="none" strike="noStrike" cap="none" dirty="0" smtClean="0">
                <a:solidFill>
                  <a:schemeClr val="dk1"/>
                </a:solidFill>
                <a:latin typeface="Calibri"/>
                <a:ea typeface="Calibri"/>
                <a:cs typeface="Calibri"/>
                <a:sym typeface="Calibri"/>
              </a:rPr>
              <a:t>Bidang</a:t>
            </a:r>
            <a:r>
              <a:rPr lang="en-US" sz="3200" b="1" i="0" u="none" strike="noStrike" cap="none" dirty="0" smtClean="0">
                <a:solidFill>
                  <a:schemeClr val="dk1"/>
                </a:solidFill>
                <a:latin typeface="Calibri"/>
                <a:ea typeface="Calibri"/>
                <a:cs typeface="Calibri"/>
                <a:sym typeface="Calibri"/>
              </a:rPr>
              <a:t> </a:t>
            </a:r>
            <a:r>
              <a:rPr lang="id-ID" b="1" dirty="0">
                <a:solidFill>
                  <a:schemeClr val="dk1"/>
                </a:solidFill>
                <a:latin typeface="Calibri"/>
                <a:ea typeface="Calibri"/>
                <a:cs typeface="Calibri"/>
                <a:sym typeface="Calibri"/>
              </a:rPr>
              <a:t> </a:t>
            </a:r>
            <a:r>
              <a:rPr lang="id-ID" b="1" dirty="0" smtClean="0">
                <a:solidFill>
                  <a:schemeClr val="dk1"/>
                </a:solidFill>
                <a:latin typeface="Calibri"/>
                <a:ea typeface="Calibri"/>
                <a:cs typeface="Calibri"/>
                <a:sym typeface="Calibri"/>
              </a:rPr>
              <a:t>    </a:t>
            </a:r>
            <a:r>
              <a:rPr lang="en-US" sz="3200" b="1" i="0" u="none" strike="noStrike" cap="none" dirty="0" smtClean="0">
                <a:solidFill>
                  <a:schemeClr val="dk1"/>
                </a:solidFill>
                <a:latin typeface="Calibri"/>
                <a:ea typeface="Calibri"/>
                <a:cs typeface="Calibri"/>
                <a:sym typeface="Calibri"/>
              </a:rPr>
              <a:t>: </a:t>
            </a:r>
            <a:r>
              <a:rPr lang="id-ID" sz="3200" b="1" i="0" u="none" strike="noStrike" cap="none" dirty="0" smtClean="0">
                <a:solidFill>
                  <a:schemeClr val="dk1"/>
                </a:solidFill>
                <a:latin typeface="Calibri"/>
                <a:ea typeface="Calibri"/>
                <a:cs typeface="Calibri"/>
                <a:sym typeface="Calibri"/>
              </a:rPr>
              <a:t>Pelayanan &amp; Sumber Daya Kesehatan (PSDK) </a:t>
            </a:r>
            <a:endParaRPr b="1"/>
          </a:p>
          <a:p>
            <a:pPr marL="342900" marR="0" lvl="0" indent="-342900" algn="l" rtl="0">
              <a:lnSpc>
                <a:spcPct val="100000"/>
              </a:lnSpc>
              <a:spcBef>
                <a:spcPts val="640"/>
              </a:spcBef>
              <a:spcAft>
                <a:spcPts val="0"/>
              </a:spcAft>
              <a:buClr>
                <a:schemeClr val="dk1"/>
              </a:buClr>
              <a:buSzPts val="3200"/>
              <a:buFont typeface="Arial"/>
              <a:buNone/>
            </a:pPr>
            <a:r>
              <a:rPr lang="id-ID" sz="3200" b="1" i="0" u="none" strike="noStrike" cap="none" dirty="0" smtClean="0">
                <a:solidFill>
                  <a:schemeClr val="dk1"/>
                </a:solidFill>
                <a:latin typeface="Calibri"/>
                <a:ea typeface="Calibri"/>
                <a:cs typeface="Calibri"/>
                <a:sym typeface="Calibri"/>
              </a:rPr>
              <a:t>Personil      </a:t>
            </a:r>
            <a:r>
              <a:rPr lang="en-US" sz="3200" b="1" i="0" u="none" strike="noStrike" cap="none" dirty="0" smtClean="0">
                <a:solidFill>
                  <a:schemeClr val="dk1"/>
                </a:solidFill>
                <a:latin typeface="Calibri"/>
                <a:ea typeface="Calibri"/>
                <a:cs typeface="Calibri"/>
                <a:sym typeface="Calibri"/>
              </a:rPr>
              <a:t>: </a:t>
            </a:r>
            <a:r>
              <a:rPr lang="id-ID" sz="3200" b="1" i="0" u="none" strike="noStrike" cap="none" dirty="0" smtClean="0">
                <a:solidFill>
                  <a:schemeClr val="dk1"/>
                </a:solidFill>
                <a:latin typeface="Calibri"/>
                <a:ea typeface="Calibri"/>
                <a:cs typeface="Calibri"/>
                <a:sym typeface="Calibri"/>
              </a:rPr>
              <a:t>Kabid PSDK</a:t>
            </a:r>
            <a:endParaRPr b="1"/>
          </a:p>
          <a:p>
            <a:pPr marL="342900" marR="0" lvl="0" indent="-342900" algn="l" rtl="0">
              <a:lnSpc>
                <a:spcPct val="100000"/>
              </a:lnSpc>
              <a:spcBef>
                <a:spcPts val="640"/>
              </a:spcBef>
              <a:spcAft>
                <a:spcPts val="0"/>
              </a:spcAft>
              <a:buClr>
                <a:schemeClr val="dk1"/>
              </a:buClr>
              <a:buSzPts val="3200"/>
              <a:buFont typeface="Arial"/>
              <a:buNone/>
            </a:pPr>
            <a:r>
              <a:rPr lang="id-ID" sz="3200" b="1" i="0" u="none" strike="noStrike" cap="none" dirty="0" smtClean="0">
                <a:solidFill>
                  <a:schemeClr val="dk1"/>
                </a:solidFill>
                <a:latin typeface="Calibri"/>
                <a:ea typeface="Calibri"/>
                <a:cs typeface="Calibri"/>
                <a:sym typeface="Calibri"/>
              </a:rPr>
              <a:t>                       Kasi Farmasi,Alkes (2 staf PNS)</a:t>
            </a:r>
            <a:endParaRPr b="1"/>
          </a:p>
          <a:p>
            <a:pPr marL="2952750" marR="0" lvl="0" indent="-2952750" algn="l" rtl="0">
              <a:lnSpc>
                <a:spcPct val="100000"/>
              </a:lnSpc>
              <a:spcBef>
                <a:spcPts val="640"/>
              </a:spcBef>
              <a:spcAft>
                <a:spcPts val="0"/>
              </a:spcAft>
              <a:buClr>
                <a:schemeClr val="dk1"/>
              </a:buClr>
              <a:buSzPts val="3200"/>
              <a:buFont typeface="Arial"/>
              <a:buNone/>
            </a:pPr>
            <a:r>
              <a:rPr lang="id-ID" sz="3200" b="1" i="0" u="none" strike="noStrike" cap="none" dirty="0" smtClean="0">
                <a:solidFill>
                  <a:schemeClr val="dk1"/>
                </a:solidFill>
                <a:latin typeface="Calibri"/>
                <a:ea typeface="Calibri"/>
                <a:cs typeface="Calibri"/>
                <a:sym typeface="Calibri"/>
              </a:rPr>
              <a:t>                </a:t>
            </a:r>
            <a:r>
              <a:rPr lang="id-ID" b="1" dirty="0" smtClean="0">
                <a:solidFill>
                  <a:schemeClr val="dk1"/>
                </a:solidFill>
                <a:latin typeface="Calibri"/>
                <a:ea typeface="Calibri"/>
                <a:cs typeface="Calibri"/>
                <a:sym typeface="Calibri"/>
              </a:rPr>
              <a:t>       Kasi Yankes (2 staf,1 PNS,1 Non PNS)</a:t>
            </a:r>
            <a:endParaRPr b="1"/>
          </a:p>
          <a:p>
            <a:pPr marL="2952750" marR="0" lvl="0" indent="-2952750" algn="l" rtl="0">
              <a:lnSpc>
                <a:spcPct val="100000"/>
              </a:lnSpc>
              <a:spcBef>
                <a:spcPts val="640"/>
              </a:spcBef>
              <a:spcAft>
                <a:spcPts val="0"/>
              </a:spcAft>
              <a:buClr>
                <a:schemeClr val="dk1"/>
              </a:buClr>
              <a:buSzPts val="3200"/>
              <a:buFont typeface="Arial"/>
              <a:buNone/>
            </a:pPr>
            <a:r>
              <a:rPr lang="id-ID" sz="3200" b="1" i="0" u="none" strike="noStrike" cap="none" dirty="0" smtClean="0">
                <a:solidFill>
                  <a:schemeClr val="dk1"/>
                </a:solidFill>
                <a:latin typeface="Calibri"/>
                <a:ea typeface="Calibri"/>
                <a:cs typeface="Calibri"/>
                <a:sym typeface="Calibri"/>
              </a:rPr>
              <a:t>                       Kasi SDK (9 staf) awal April (3 staf) </a:t>
            </a:r>
          </a:p>
          <a:p>
            <a:pPr marL="2952750" marR="0" lvl="0" indent="-2952750" algn="l" rtl="0">
              <a:lnSpc>
                <a:spcPct val="100000"/>
              </a:lnSpc>
              <a:spcBef>
                <a:spcPts val="640"/>
              </a:spcBef>
              <a:spcAft>
                <a:spcPts val="0"/>
              </a:spcAft>
              <a:buClr>
                <a:schemeClr val="dk1"/>
              </a:buClr>
              <a:buSzPts val="3200"/>
              <a:buFont typeface="Arial"/>
              <a:buNone/>
            </a:pPr>
            <a:r>
              <a:rPr lang="id-ID" b="1" dirty="0">
                <a:solidFill>
                  <a:schemeClr val="dk1"/>
                </a:solidFill>
                <a:latin typeface="Calibri"/>
                <a:cs typeface="Calibri"/>
                <a:sym typeface="Calibri"/>
              </a:rPr>
              <a:t> </a:t>
            </a:r>
            <a:r>
              <a:rPr lang="id-ID" b="1" dirty="0" smtClean="0">
                <a:solidFill>
                  <a:schemeClr val="dk1"/>
                </a:solidFill>
                <a:latin typeface="Calibri"/>
                <a:cs typeface="Calibri"/>
                <a:sym typeface="Calibri"/>
              </a:rPr>
              <a:t>                      2 PNS, 7 non PNS</a:t>
            </a:r>
            <a:endParaRPr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1245</Words>
  <Application>Microsoft Office PowerPoint</Application>
  <PresentationFormat>On-screen Show (4:3)</PresentationFormat>
  <Paragraphs>320</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BIDANG PSDK  (Pelayanan dan Sumber Daya Kesehatan)  </vt:lpstr>
      <vt:lpstr>Slide 2</vt:lpstr>
      <vt:lpstr>PUSKESMAS PERCONTOHAN</vt:lpstr>
      <vt:lpstr>PERLU PENGUATAN  PELAYANAN KESEHATAN PRIMER</vt:lpstr>
      <vt:lpstr>Slide 5</vt:lpstr>
      <vt:lpstr>Slide 6</vt:lpstr>
      <vt:lpstr>PEMBAHASAN</vt:lpstr>
      <vt:lpstr>PROFIL BIDANG PSDK  TAHUN 2019</vt:lpstr>
      <vt:lpstr>Profil Bidang PSDK</vt:lpstr>
      <vt:lpstr>MOTTO BIDANG PSDK</vt:lpstr>
      <vt:lpstr>BUDAYA KERJA BIDANG PSDK</vt:lpstr>
      <vt:lpstr>RUANG LINGKUP BIDANG PSDK</vt:lpstr>
      <vt:lpstr>PROGRAM KEGIATAN BIDANG PSDK</vt:lpstr>
      <vt:lpstr>RENCANA ANGGARAN KEGIATAN (rka) BIDANG PSDK TAHUN ANGGARAN 2019</vt:lpstr>
      <vt:lpstr>RKA 2020 SEKSI FARMASI, ALKES</vt:lpstr>
      <vt:lpstr>A. SEKSI FARMASI &amp; ALKES</vt:lpstr>
      <vt:lpstr>KEGIATAN SEKSI FAR ALKES</vt:lpstr>
      <vt:lpstr>RKA 2020 SEKSI PELAYANAN KESEHATAN</vt:lpstr>
      <vt:lpstr>B. SEKSI PELAYANAN KES.</vt:lpstr>
      <vt:lpstr>KEGIATAN SEKSI YANKES</vt:lpstr>
      <vt:lpstr>RKA 2020 SEKSI SUMBER DAYA KESEHATAN</vt:lpstr>
      <vt:lpstr>C. SEKSI SDK</vt:lpstr>
      <vt:lpstr>KEGIATAN SEKSI YANKES</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 BIDANG PSDK  (Pelayanan dan Sumber Daya Kesehatan)  TAHUN 2019</dc:title>
  <dc:creator>PM-KABID</dc:creator>
  <cp:lastModifiedBy>PM-KABID</cp:lastModifiedBy>
  <cp:revision>39</cp:revision>
  <dcterms:created xsi:type="dcterms:W3CDTF">2019-02-19T20:55:34Z</dcterms:created>
  <dcterms:modified xsi:type="dcterms:W3CDTF">2019-02-20T15:01:37Z</dcterms:modified>
</cp:coreProperties>
</file>