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7" r:id="rId11"/>
    <p:sldId id="272" r:id="rId12"/>
    <p:sldId id="273" r:id="rId13"/>
    <p:sldId id="269" r:id="rId14"/>
    <p:sldId id="271" r:id="rId15"/>
    <p:sldId id="274" r:id="rId16"/>
    <p:sldId id="280" r:id="rId17"/>
    <p:sldId id="281" r:id="rId18"/>
    <p:sldId id="276" r:id="rId19"/>
    <p:sldId id="282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BFFF5-3EB4-4A48-8B4E-DD9F68F7065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D2539B0-3FBC-4937-9E11-91EF0FE8076E}">
      <dgm:prSet custT="1"/>
      <dgm:spPr/>
      <dgm:t>
        <a:bodyPr/>
        <a:lstStyle/>
        <a:p>
          <a:pPr rtl="0"/>
          <a:endParaRPr lang="id-ID" sz="1000" dirty="0" smtClean="0"/>
        </a:p>
        <a:p>
          <a:pPr rtl="0"/>
          <a:r>
            <a:rPr lang="id-ID" sz="1000" dirty="0" smtClean="0"/>
            <a:t>KEGIATAN</a:t>
          </a:r>
        </a:p>
        <a:p>
          <a:pPr rtl="0"/>
          <a:r>
            <a:rPr lang="id-ID" sz="1050" dirty="0" smtClean="0"/>
            <a:t>sekSI P2M :</a:t>
          </a:r>
          <a:endParaRPr lang="id-ID" sz="1050" dirty="0"/>
        </a:p>
      </dgm:t>
    </dgm:pt>
    <dgm:pt modelId="{6352660E-C99B-4A05-94D1-66865174E04D}" type="parTrans" cxnId="{DEEF63ED-E89C-4664-B61C-B36355F7CDDF}">
      <dgm:prSet/>
      <dgm:spPr/>
      <dgm:t>
        <a:bodyPr/>
        <a:lstStyle/>
        <a:p>
          <a:endParaRPr lang="id-ID"/>
        </a:p>
      </dgm:t>
    </dgm:pt>
    <dgm:pt modelId="{18BE8217-6F89-44C5-AF9A-75A1B630697D}" type="sibTrans" cxnId="{DEEF63ED-E89C-4664-B61C-B36355F7CDDF}">
      <dgm:prSet/>
      <dgm:spPr/>
      <dgm:t>
        <a:bodyPr/>
        <a:lstStyle/>
        <a:p>
          <a:endParaRPr lang="id-ID"/>
        </a:p>
      </dgm:t>
    </dgm:pt>
    <dgm:pt modelId="{035533C5-9ED3-44AC-A8EE-5773A3FDB380}">
      <dgm:prSet custT="1"/>
      <dgm:spPr/>
      <dgm:t>
        <a:bodyPr/>
        <a:lstStyle/>
        <a:p>
          <a:pPr rtl="0"/>
          <a:r>
            <a:rPr lang="id-ID" sz="1000" dirty="0" smtClean="0"/>
            <a:t>KEGIATAN SEKSI SI </a:t>
          </a:r>
          <a:endParaRPr lang="id-ID" sz="1000" dirty="0"/>
        </a:p>
      </dgm:t>
    </dgm:pt>
    <dgm:pt modelId="{EA576F08-184E-4CAD-8470-5C475A41C7E3}" type="parTrans" cxnId="{CC1D5E2D-4136-47E0-B9D2-8769341F4CC3}">
      <dgm:prSet/>
      <dgm:spPr/>
      <dgm:t>
        <a:bodyPr/>
        <a:lstStyle/>
        <a:p>
          <a:endParaRPr lang="id-ID"/>
        </a:p>
      </dgm:t>
    </dgm:pt>
    <dgm:pt modelId="{4C355B12-C153-4407-9E51-18955F03CAA7}" type="sibTrans" cxnId="{CC1D5E2D-4136-47E0-B9D2-8769341F4CC3}">
      <dgm:prSet/>
      <dgm:spPr/>
      <dgm:t>
        <a:bodyPr/>
        <a:lstStyle/>
        <a:p>
          <a:endParaRPr lang="id-ID"/>
        </a:p>
      </dgm:t>
    </dgm:pt>
    <dgm:pt modelId="{E6B5F336-31DB-4101-8E4B-A241C050E734}">
      <dgm:prSet custT="1"/>
      <dgm:spPr/>
      <dgm:t>
        <a:bodyPr/>
        <a:lstStyle/>
        <a:p>
          <a:r>
            <a:rPr lang="id-ID" sz="1050" dirty="0" smtClean="0"/>
            <a:t>KEGIATAN </a:t>
          </a:r>
        </a:p>
        <a:p>
          <a:r>
            <a:rPr lang="id-ID" sz="1050" dirty="0" smtClean="0"/>
            <a:t>SEKSI PTM</a:t>
          </a:r>
          <a:endParaRPr lang="id-ID" sz="1050" dirty="0"/>
        </a:p>
      </dgm:t>
    </dgm:pt>
    <dgm:pt modelId="{BBA5C825-3351-424B-9AA6-FD84648D556C}" type="parTrans" cxnId="{8A7168B1-66CE-40BB-AF0E-D980581CAC72}">
      <dgm:prSet/>
      <dgm:spPr/>
      <dgm:t>
        <a:bodyPr/>
        <a:lstStyle/>
        <a:p>
          <a:endParaRPr lang="id-ID"/>
        </a:p>
      </dgm:t>
    </dgm:pt>
    <dgm:pt modelId="{8E04EC51-AC68-49EA-A5DB-BA1D164223EC}" type="sibTrans" cxnId="{8A7168B1-66CE-40BB-AF0E-D980581CAC72}">
      <dgm:prSet/>
      <dgm:spPr/>
      <dgm:t>
        <a:bodyPr/>
        <a:lstStyle/>
        <a:p>
          <a:endParaRPr lang="id-ID"/>
        </a:p>
      </dgm:t>
    </dgm:pt>
    <dgm:pt modelId="{FF280384-ED1F-4C95-8492-E28B79C8BA7D}">
      <dgm:prSet/>
      <dgm:spPr/>
      <dgm:t>
        <a:bodyPr/>
        <a:lstStyle/>
        <a:p>
          <a:r>
            <a:rPr lang="id-ID" dirty="0" smtClean="0"/>
            <a:t>Pencegahan dan Pengendalian Penyakit menular</a:t>
          </a:r>
          <a:endParaRPr lang="id-ID" dirty="0"/>
        </a:p>
      </dgm:t>
    </dgm:pt>
    <dgm:pt modelId="{9EBA8824-2994-41E3-B8B1-9C3B54EBE6D0}" type="parTrans" cxnId="{CBC5B5C2-F127-4C44-B8F2-22C4D1C9B76B}">
      <dgm:prSet/>
      <dgm:spPr/>
      <dgm:t>
        <a:bodyPr/>
        <a:lstStyle/>
        <a:p>
          <a:endParaRPr lang="id-ID"/>
        </a:p>
      </dgm:t>
    </dgm:pt>
    <dgm:pt modelId="{52C2FC10-528E-439B-B878-6F1990165306}" type="sibTrans" cxnId="{CBC5B5C2-F127-4C44-B8F2-22C4D1C9B76B}">
      <dgm:prSet/>
      <dgm:spPr/>
      <dgm:t>
        <a:bodyPr/>
        <a:lstStyle/>
        <a:p>
          <a:endParaRPr lang="id-ID"/>
        </a:p>
      </dgm:t>
    </dgm:pt>
    <dgm:pt modelId="{4B22F21A-1CBF-40F4-B70F-9FDD4DB8830C}">
      <dgm:prSet/>
      <dgm:spPr/>
      <dgm:t>
        <a:bodyPr/>
        <a:lstStyle/>
        <a:p>
          <a:r>
            <a:rPr lang="id-ID" dirty="0" smtClean="0"/>
            <a:t>Peningkatan </a:t>
          </a:r>
          <a:r>
            <a:rPr lang="en-ID" dirty="0" err="1" smtClean="0"/>
            <a:t>Surveilans</a:t>
          </a:r>
          <a:r>
            <a:rPr lang="en-ID" dirty="0" smtClean="0"/>
            <a:t> </a:t>
          </a:r>
          <a:r>
            <a:rPr lang="en-ID" dirty="0" err="1" smtClean="0"/>
            <a:t>Epidemiologi</a:t>
          </a:r>
          <a:r>
            <a:rPr lang="en-ID" dirty="0" smtClean="0"/>
            <a:t> </a:t>
          </a:r>
          <a:r>
            <a:rPr lang="en-ID" dirty="0" err="1" smtClean="0"/>
            <a:t>dan</a:t>
          </a:r>
          <a:r>
            <a:rPr lang="en-ID" dirty="0" smtClean="0"/>
            <a:t> </a:t>
          </a:r>
          <a:r>
            <a:rPr lang="en-ID" dirty="0" err="1" smtClean="0"/>
            <a:t>Imunisasi</a:t>
          </a:r>
          <a:endParaRPr lang="id-ID" dirty="0"/>
        </a:p>
      </dgm:t>
    </dgm:pt>
    <dgm:pt modelId="{725B1741-E72F-44E6-AFAD-4E4B60137E3E}" type="parTrans" cxnId="{B4E530CC-B213-4F06-991B-032BE53CB601}">
      <dgm:prSet/>
      <dgm:spPr/>
      <dgm:t>
        <a:bodyPr/>
        <a:lstStyle/>
        <a:p>
          <a:endParaRPr lang="id-ID"/>
        </a:p>
      </dgm:t>
    </dgm:pt>
    <dgm:pt modelId="{01A4572B-33EB-45D7-A3D3-7E8379435CFA}" type="sibTrans" cxnId="{B4E530CC-B213-4F06-991B-032BE53CB601}">
      <dgm:prSet/>
      <dgm:spPr/>
      <dgm:t>
        <a:bodyPr/>
        <a:lstStyle/>
        <a:p>
          <a:endParaRPr lang="id-ID"/>
        </a:p>
      </dgm:t>
    </dgm:pt>
    <dgm:pt modelId="{EA872301-7E44-4044-A51C-5BB2DD69689D}">
      <dgm:prSet/>
      <dgm:spPr/>
      <dgm:t>
        <a:bodyPr/>
        <a:lstStyle/>
        <a:p>
          <a:r>
            <a:rPr lang="id-ID" dirty="0" smtClean="0"/>
            <a:t>Deteksi Dini Pencegahan Penyakit Tidak Menular dan  Keswa </a:t>
          </a:r>
          <a:endParaRPr lang="id-ID" dirty="0"/>
        </a:p>
      </dgm:t>
    </dgm:pt>
    <dgm:pt modelId="{344BC71E-7D43-4C58-BBED-691646329CC0}" type="parTrans" cxnId="{7E735EBD-B1C4-4CF0-8CFA-E74F28A42D4D}">
      <dgm:prSet/>
      <dgm:spPr/>
      <dgm:t>
        <a:bodyPr/>
        <a:lstStyle/>
        <a:p>
          <a:endParaRPr lang="id-ID"/>
        </a:p>
      </dgm:t>
    </dgm:pt>
    <dgm:pt modelId="{648377E2-71F8-4E50-9733-0BC72FDBABA0}" type="sibTrans" cxnId="{7E735EBD-B1C4-4CF0-8CFA-E74F28A42D4D}">
      <dgm:prSet/>
      <dgm:spPr/>
      <dgm:t>
        <a:bodyPr/>
        <a:lstStyle/>
        <a:p>
          <a:endParaRPr lang="id-ID"/>
        </a:p>
      </dgm:t>
    </dgm:pt>
    <dgm:pt modelId="{73C41A0D-8FDF-4194-B5AF-59C9ADF5DB72}" type="pres">
      <dgm:prSet presAssocID="{B6BBFFF5-3EB4-4A48-8B4E-DD9F68F706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275266-74A1-4CE9-A205-B8967F262D54}" type="pres">
      <dgm:prSet presAssocID="{9D2539B0-3FBC-4937-9E11-91EF0FE8076E}" presName="composite" presStyleCnt="0"/>
      <dgm:spPr/>
    </dgm:pt>
    <dgm:pt modelId="{FE1BC9FE-B4FF-437C-9840-D006696E3CA8}" type="pres">
      <dgm:prSet presAssocID="{9D2539B0-3FBC-4937-9E11-91EF0FE8076E}" presName="parentText" presStyleLbl="alignNode1" presStyleIdx="0" presStyleCnt="3" custScaleX="10000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AF19DD-4918-4EE4-A3D1-4201E87DAC83}" type="pres">
      <dgm:prSet presAssocID="{9D2539B0-3FBC-4937-9E11-91EF0FE8076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B6F12-E15F-490E-A3FE-6DA2D73BC800}" type="pres">
      <dgm:prSet presAssocID="{18BE8217-6F89-44C5-AF9A-75A1B630697D}" presName="sp" presStyleCnt="0"/>
      <dgm:spPr/>
    </dgm:pt>
    <dgm:pt modelId="{9E2D41AA-3CA1-4CC0-A254-BBE2960C0CE7}" type="pres">
      <dgm:prSet presAssocID="{035533C5-9ED3-44AC-A8EE-5773A3FDB380}" presName="composite" presStyleCnt="0"/>
      <dgm:spPr/>
    </dgm:pt>
    <dgm:pt modelId="{011B72D2-BF93-406F-861E-11DC430076E3}" type="pres">
      <dgm:prSet presAssocID="{035533C5-9ED3-44AC-A8EE-5773A3FDB380}" presName="parentText" presStyleLbl="alignNode1" presStyleIdx="1" presStyleCnt="3" custLinFactNeighborX="0" custLinFactNeighborY="-249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946E3CD-B71C-4BEA-A372-669D69BBC630}" type="pres">
      <dgm:prSet presAssocID="{035533C5-9ED3-44AC-A8EE-5773A3FDB380}" presName="descendantText" presStyleLbl="alignAcc1" presStyleIdx="1" presStyleCnt="3" custLinFactNeighborX="-437" custLinFactNeighborY="566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949DA9-9BF3-4C44-952E-60FD2F276A30}" type="pres">
      <dgm:prSet presAssocID="{4C355B12-C153-4407-9E51-18955F03CAA7}" presName="sp" presStyleCnt="0"/>
      <dgm:spPr/>
    </dgm:pt>
    <dgm:pt modelId="{3E68F749-0E0E-4F44-80B8-79EE33265C46}" type="pres">
      <dgm:prSet presAssocID="{E6B5F336-31DB-4101-8E4B-A241C050E734}" presName="composite" presStyleCnt="0"/>
      <dgm:spPr/>
    </dgm:pt>
    <dgm:pt modelId="{7F85058A-4946-40A6-9D5C-B7ABF5DDE947}" type="pres">
      <dgm:prSet presAssocID="{E6B5F336-31DB-4101-8E4B-A241C050E73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931412E-5B71-4C53-B891-37097545C666}" type="pres">
      <dgm:prSet presAssocID="{E6B5F336-31DB-4101-8E4B-A241C050E734}" presName="descendantText" presStyleLbl="alignAcc1" presStyleIdx="2" presStyleCnt="3" custLinFactNeighborX="-437" custLinFactNeighborY="215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A7168B1-66CE-40BB-AF0E-D980581CAC72}" srcId="{B6BBFFF5-3EB4-4A48-8B4E-DD9F68F70652}" destId="{E6B5F336-31DB-4101-8E4B-A241C050E734}" srcOrd="2" destOrd="0" parTransId="{BBA5C825-3351-424B-9AA6-FD84648D556C}" sibTransId="{8E04EC51-AC68-49EA-A5DB-BA1D164223EC}"/>
    <dgm:cxn modelId="{7E735EBD-B1C4-4CF0-8CFA-E74F28A42D4D}" srcId="{E6B5F336-31DB-4101-8E4B-A241C050E734}" destId="{EA872301-7E44-4044-A51C-5BB2DD69689D}" srcOrd="0" destOrd="0" parTransId="{344BC71E-7D43-4C58-BBED-691646329CC0}" sibTransId="{648377E2-71F8-4E50-9733-0BC72FDBABA0}"/>
    <dgm:cxn modelId="{DDF050D2-AA07-4FA9-8D7D-4617E26F35AB}" type="presOf" srcId="{FF280384-ED1F-4C95-8492-E28B79C8BA7D}" destId="{AEAF19DD-4918-4EE4-A3D1-4201E87DAC83}" srcOrd="0" destOrd="0" presId="urn:microsoft.com/office/officeart/2005/8/layout/chevron2"/>
    <dgm:cxn modelId="{2ED5B477-0577-45A8-8E3E-6D3AC5BCB0AB}" type="presOf" srcId="{4B22F21A-1CBF-40F4-B70F-9FDD4DB8830C}" destId="{8946E3CD-B71C-4BEA-A372-669D69BBC630}" srcOrd="0" destOrd="0" presId="urn:microsoft.com/office/officeart/2005/8/layout/chevron2"/>
    <dgm:cxn modelId="{98D5BD8B-C1D1-4C3C-A528-4CC366C36577}" type="presOf" srcId="{9D2539B0-3FBC-4937-9E11-91EF0FE8076E}" destId="{FE1BC9FE-B4FF-437C-9840-D006696E3CA8}" srcOrd="0" destOrd="0" presId="urn:microsoft.com/office/officeart/2005/8/layout/chevron2"/>
    <dgm:cxn modelId="{CC1D5E2D-4136-47E0-B9D2-8769341F4CC3}" srcId="{B6BBFFF5-3EB4-4A48-8B4E-DD9F68F70652}" destId="{035533C5-9ED3-44AC-A8EE-5773A3FDB380}" srcOrd="1" destOrd="0" parTransId="{EA576F08-184E-4CAD-8470-5C475A41C7E3}" sibTransId="{4C355B12-C153-4407-9E51-18955F03CAA7}"/>
    <dgm:cxn modelId="{B4E530CC-B213-4F06-991B-032BE53CB601}" srcId="{035533C5-9ED3-44AC-A8EE-5773A3FDB380}" destId="{4B22F21A-1CBF-40F4-B70F-9FDD4DB8830C}" srcOrd="0" destOrd="0" parTransId="{725B1741-E72F-44E6-AFAD-4E4B60137E3E}" sibTransId="{01A4572B-33EB-45D7-A3D3-7E8379435CFA}"/>
    <dgm:cxn modelId="{DEEF63ED-E89C-4664-B61C-B36355F7CDDF}" srcId="{B6BBFFF5-3EB4-4A48-8B4E-DD9F68F70652}" destId="{9D2539B0-3FBC-4937-9E11-91EF0FE8076E}" srcOrd="0" destOrd="0" parTransId="{6352660E-C99B-4A05-94D1-66865174E04D}" sibTransId="{18BE8217-6F89-44C5-AF9A-75A1B630697D}"/>
    <dgm:cxn modelId="{4A36CA46-283A-45D9-B77A-414C90FCAE82}" type="presOf" srcId="{035533C5-9ED3-44AC-A8EE-5773A3FDB380}" destId="{011B72D2-BF93-406F-861E-11DC430076E3}" srcOrd="0" destOrd="0" presId="urn:microsoft.com/office/officeart/2005/8/layout/chevron2"/>
    <dgm:cxn modelId="{F3B3AA6F-4643-41DD-BEE6-D4E1702EBDFC}" type="presOf" srcId="{E6B5F336-31DB-4101-8E4B-A241C050E734}" destId="{7F85058A-4946-40A6-9D5C-B7ABF5DDE947}" srcOrd="0" destOrd="0" presId="urn:microsoft.com/office/officeart/2005/8/layout/chevron2"/>
    <dgm:cxn modelId="{CBC5B5C2-F127-4C44-B8F2-22C4D1C9B76B}" srcId="{9D2539B0-3FBC-4937-9E11-91EF0FE8076E}" destId="{FF280384-ED1F-4C95-8492-E28B79C8BA7D}" srcOrd="0" destOrd="0" parTransId="{9EBA8824-2994-41E3-B8B1-9C3B54EBE6D0}" sibTransId="{52C2FC10-528E-439B-B878-6F1990165306}"/>
    <dgm:cxn modelId="{EB6217D8-1659-4677-B11C-A208E8163894}" type="presOf" srcId="{B6BBFFF5-3EB4-4A48-8B4E-DD9F68F70652}" destId="{73C41A0D-8FDF-4194-B5AF-59C9ADF5DB72}" srcOrd="0" destOrd="0" presId="urn:microsoft.com/office/officeart/2005/8/layout/chevron2"/>
    <dgm:cxn modelId="{5512E4D9-4816-47B1-9629-BED8FA42E91A}" type="presOf" srcId="{EA872301-7E44-4044-A51C-5BB2DD69689D}" destId="{6931412E-5B71-4C53-B891-37097545C666}" srcOrd="0" destOrd="0" presId="urn:microsoft.com/office/officeart/2005/8/layout/chevron2"/>
    <dgm:cxn modelId="{A0E21BBE-5F14-46D9-92DC-60C21859430F}" type="presParOf" srcId="{73C41A0D-8FDF-4194-B5AF-59C9ADF5DB72}" destId="{31275266-74A1-4CE9-A205-B8967F262D54}" srcOrd="0" destOrd="0" presId="urn:microsoft.com/office/officeart/2005/8/layout/chevron2"/>
    <dgm:cxn modelId="{781F1D97-D67B-42C8-9962-65872BEDAD20}" type="presParOf" srcId="{31275266-74A1-4CE9-A205-B8967F262D54}" destId="{FE1BC9FE-B4FF-437C-9840-D006696E3CA8}" srcOrd="0" destOrd="0" presId="urn:microsoft.com/office/officeart/2005/8/layout/chevron2"/>
    <dgm:cxn modelId="{EF342A41-5C29-41FA-A504-B41101DB3C8E}" type="presParOf" srcId="{31275266-74A1-4CE9-A205-B8967F262D54}" destId="{AEAF19DD-4918-4EE4-A3D1-4201E87DAC83}" srcOrd="1" destOrd="0" presId="urn:microsoft.com/office/officeart/2005/8/layout/chevron2"/>
    <dgm:cxn modelId="{C81438E8-89AE-497C-9F31-CE5CD35DD138}" type="presParOf" srcId="{73C41A0D-8FDF-4194-B5AF-59C9ADF5DB72}" destId="{124B6F12-E15F-490E-A3FE-6DA2D73BC800}" srcOrd="1" destOrd="0" presId="urn:microsoft.com/office/officeart/2005/8/layout/chevron2"/>
    <dgm:cxn modelId="{504F088F-3F6F-441A-A886-09D74639A8C9}" type="presParOf" srcId="{73C41A0D-8FDF-4194-B5AF-59C9ADF5DB72}" destId="{9E2D41AA-3CA1-4CC0-A254-BBE2960C0CE7}" srcOrd="2" destOrd="0" presId="urn:microsoft.com/office/officeart/2005/8/layout/chevron2"/>
    <dgm:cxn modelId="{8973B075-360A-4EC1-BFF5-D01EE63D36AC}" type="presParOf" srcId="{9E2D41AA-3CA1-4CC0-A254-BBE2960C0CE7}" destId="{011B72D2-BF93-406F-861E-11DC430076E3}" srcOrd="0" destOrd="0" presId="urn:microsoft.com/office/officeart/2005/8/layout/chevron2"/>
    <dgm:cxn modelId="{3DE036A6-589D-4A88-AED4-BBF132336769}" type="presParOf" srcId="{9E2D41AA-3CA1-4CC0-A254-BBE2960C0CE7}" destId="{8946E3CD-B71C-4BEA-A372-669D69BBC630}" srcOrd="1" destOrd="0" presId="urn:microsoft.com/office/officeart/2005/8/layout/chevron2"/>
    <dgm:cxn modelId="{C99994EE-ED08-4F81-B6B4-D4DC5C241C49}" type="presParOf" srcId="{73C41A0D-8FDF-4194-B5AF-59C9ADF5DB72}" destId="{47949DA9-9BF3-4C44-952E-60FD2F276A30}" srcOrd="3" destOrd="0" presId="urn:microsoft.com/office/officeart/2005/8/layout/chevron2"/>
    <dgm:cxn modelId="{940479CD-20D0-49A8-8D5C-F3AEA84F9E10}" type="presParOf" srcId="{73C41A0D-8FDF-4194-B5AF-59C9ADF5DB72}" destId="{3E68F749-0E0E-4F44-80B8-79EE33265C46}" srcOrd="4" destOrd="0" presId="urn:microsoft.com/office/officeart/2005/8/layout/chevron2"/>
    <dgm:cxn modelId="{27F282A2-D809-42F1-99DA-1B07EA55F8CE}" type="presParOf" srcId="{3E68F749-0E0E-4F44-80B8-79EE33265C46}" destId="{7F85058A-4946-40A6-9D5C-B7ABF5DDE947}" srcOrd="0" destOrd="0" presId="urn:microsoft.com/office/officeart/2005/8/layout/chevron2"/>
    <dgm:cxn modelId="{039413D6-D020-4A0C-8AD7-84A1A106CC58}" type="presParOf" srcId="{3E68F749-0E0E-4F44-80B8-79EE33265C46}" destId="{6931412E-5B71-4C53-B891-37097545C66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10E74-5DDE-4B88-A08D-BDDD0F037CCB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7E3F5-E976-46FF-A7BD-0A001B785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15988"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9C4D6B-EB08-4559-9EBA-78FE1441AE62}" type="slidenum">
              <a:rPr lang="en-US" smtClean="0">
                <a:ea typeface="Malgun Gothic" pitchFamily="34" charset="-127"/>
              </a:rPr>
              <a:pPr/>
              <a:t>16</a:t>
            </a:fld>
            <a:endParaRPr lang="en-US" smtClean="0">
              <a:ea typeface="Malgun Gothic" pitchFamily="34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15988"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7ED638-6689-4CC0-8BAE-614F49A4C7D2}" type="slidenum">
              <a:rPr lang="en-US" smtClean="0">
                <a:ea typeface="Malgun Gothic" pitchFamily="34" charset="-127"/>
              </a:rPr>
              <a:pPr/>
              <a:t>17</a:t>
            </a:fld>
            <a:endParaRPr lang="en-US" smtClean="0">
              <a:ea typeface="Malgun Gothic" pitchFamily="34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915988"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DDCD4C-2A1C-417B-83FB-9DB5869D6D0F}" type="slidenum">
              <a:rPr lang="en-US" smtClean="0">
                <a:ea typeface="Malgun Gothic" pitchFamily="34" charset="-127"/>
              </a:rPr>
              <a:pPr/>
              <a:t>18</a:t>
            </a:fld>
            <a:endParaRPr lang="en-US" smtClean="0">
              <a:ea typeface="Malgun Gothic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91BC99-C414-47EC-B9B1-BDEFE4C6630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3A223F-6F32-4642-B893-E28D60D92F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BC99-C414-47EC-B9B1-BDEFE4C6630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A223F-6F32-4642-B893-E28D60D92F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BC99-C414-47EC-B9B1-BDEFE4C6630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A223F-6F32-4642-B893-E28D60D92F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1316766"/>
            <a:ext cx="6912768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2218994"/>
            <a:ext cx="6912768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BC99-C414-47EC-B9B1-BDEFE4C6630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A223F-6F32-4642-B893-E28D60D92F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BC99-C414-47EC-B9B1-BDEFE4C6630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A223F-6F32-4642-B893-E28D60D92F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BC99-C414-47EC-B9B1-BDEFE4C6630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A223F-6F32-4642-B893-E28D60D92F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BC99-C414-47EC-B9B1-BDEFE4C6630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A223F-6F32-4642-B893-E28D60D92F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BC99-C414-47EC-B9B1-BDEFE4C6630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A223F-6F32-4642-B893-E28D60D92F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BC99-C414-47EC-B9B1-BDEFE4C6630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A223F-6F32-4642-B893-E28D60D92F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91BC99-C414-47EC-B9B1-BDEFE4C6630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A223F-6F32-4642-B893-E28D60D92F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91BC99-C414-47EC-B9B1-BDEFE4C6630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3A223F-6F32-4642-B893-E28D60D92F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91BC99-C414-47EC-B9B1-BDEFE4C66307}" type="datetimeFigureOut">
              <a:rPr lang="id-ID" smtClean="0"/>
              <a:pPr/>
              <a:t>20/02/2019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3A223F-6F32-4642-B893-E28D60D92F7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1643073"/>
          </a:xfrm>
        </p:spPr>
        <p:txBody>
          <a:bodyPr>
            <a:normAutofit/>
          </a:bodyPr>
          <a:lstStyle/>
          <a:p>
            <a:r>
              <a:rPr lang="id-ID" sz="6600" dirty="0" smtClean="0">
                <a:latin typeface="Arial Black" pitchFamily="34" charset="0"/>
              </a:rPr>
              <a:t>BIDANG P2P</a:t>
            </a:r>
            <a:endParaRPr lang="id-ID" sz="66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286124"/>
            <a:ext cx="8001056" cy="1714512"/>
          </a:xfrm>
        </p:spPr>
        <p:txBody>
          <a:bodyPr/>
          <a:lstStyle/>
          <a:p>
            <a:r>
              <a:rPr lang="id-ID" dirty="0" smtClean="0">
                <a:latin typeface="Arial Black" pitchFamily="34" charset="0"/>
              </a:rPr>
              <a:t>DINAS KESEHATAN DAN</a:t>
            </a:r>
            <a:endParaRPr lang="en-ID" dirty="0" smtClean="0">
              <a:latin typeface="Arial Black" pitchFamily="34" charset="0"/>
            </a:endParaRPr>
          </a:p>
          <a:p>
            <a:r>
              <a:rPr lang="id-ID" dirty="0" smtClean="0">
                <a:latin typeface="Arial Black" pitchFamily="34" charset="0"/>
              </a:rPr>
              <a:t> KELUARGA BERENCANA</a:t>
            </a:r>
          </a:p>
          <a:p>
            <a:r>
              <a:rPr lang="en-ID" dirty="0" smtClean="0">
                <a:latin typeface="Arial Black" pitchFamily="34" charset="0"/>
              </a:rPr>
              <a:t>TAHUN </a:t>
            </a:r>
            <a:r>
              <a:rPr lang="id-ID" dirty="0" smtClean="0">
                <a:latin typeface="Arial Black" pitchFamily="34" charset="0"/>
              </a:rPr>
              <a:t>2020</a:t>
            </a:r>
            <a:endParaRPr lang="id-ID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29132"/>
          </a:xfrm>
        </p:spPr>
        <p:txBody>
          <a:bodyPr>
            <a:normAutofit/>
          </a:bodyPr>
          <a:lstStyle/>
          <a:p>
            <a:pPr algn="ctr"/>
            <a:r>
              <a:rPr lang="en-ID" b="0" dirty="0" smtClean="0">
                <a:solidFill>
                  <a:schemeClr val="tx1"/>
                </a:solidFill>
              </a:rPr>
              <a:t>SEKSI PEMBERANTASAN PENYAKIT  TIDAK MENULAR  DAN KESEHATAN JIWA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036496" cy="2088232"/>
          </a:xfrm>
        </p:spPr>
        <p:txBody>
          <a:bodyPr>
            <a:noAutofit/>
          </a:bodyPr>
          <a:lstStyle/>
          <a:p>
            <a:pPr algn="ctr"/>
            <a:r>
              <a:rPr lang="en-ID" sz="3200" b="1" dirty="0" err="1" smtClean="0"/>
              <a:t>Indikator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Kegiatan</a:t>
            </a:r>
            <a:r>
              <a:rPr lang="en-ID" sz="3200" b="1" dirty="0" smtClean="0"/>
              <a:t>  :</a:t>
            </a:r>
            <a:br>
              <a:rPr lang="en-ID" sz="3200" b="1" dirty="0" smtClean="0"/>
            </a:br>
            <a:r>
              <a:rPr lang="en-ID" sz="3200" b="1" dirty="0" smtClean="0"/>
              <a:t>1.</a:t>
            </a:r>
            <a:r>
              <a:rPr lang="en-ID" sz="3200" dirty="0" smtClean="0"/>
              <a:t>meningkatnya </a:t>
            </a:r>
            <a:r>
              <a:rPr lang="en-ID" sz="3200" dirty="0" err="1" smtClean="0"/>
              <a:t>deteksi</a:t>
            </a:r>
            <a:r>
              <a:rPr lang="en-ID" sz="3200" dirty="0" smtClean="0"/>
              <a:t> </a:t>
            </a:r>
            <a:r>
              <a:rPr lang="en-ID" sz="3200" dirty="0" err="1" smtClean="0"/>
              <a:t>dini</a:t>
            </a:r>
            <a:r>
              <a:rPr lang="en-ID" sz="3200" dirty="0" smtClean="0"/>
              <a:t> </a:t>
            </a:r>
            <a:r>
              <a:rPr lang="en-ID" sz="3200" dirty="0" err="1" smtClean="0"/>
              <a:t>dan</a:t>
            </a:r>
            <a:r>
              <a:rPr lang="en-ID" sz="3200" dirty="0" smtClean="0"/>
              <a:t> </a:t>
            </a:r>
            <a:r>
              <a:rPr lang="en-ID" sz="3200" dirty="0" err="1" smtClean="0"/>
              <a:t>pencegahan</a:t>
            </a:r>
            <a:r>
              <a:rPr lang="en-ID" sz="3200" dirty="0" smtClean="0"/>
              <a:t> </a:t>
            </a:r>
            <a:r>
              <a:rPr lang="en-ID" sz="3200" dirty="0" err="1" smtClean="0"/>
              <a:t>penyakit</a:t>
            </a:r>
            <a:r>
              <a:rPr lang="en-ID" sz="3200" dirty="0" smtClean="0"/>
              <a:t> </a:t>
            </a:r>
            <a:r>
              <a:rPr lang="en-ID" sz="3200" dirty="0" err="1" smtClean="0"/>
              <a:t>tidak</a:t>
            </a:r>
            <a:r>
              <a:rPr lang="en-ID" sz="3200" dirty="0" smtClean="0"/>
              <a:t> </a:t>
            </a:r>
            <a:r>
              <a:rPr lang="en-ID" sz="3200" dirty="0" err="1" smtClean="0"/>
              <a:t>menular</a:t>
            </a:r>
            <a:r>
              <a:rPr lang="en-ID" sz="3200" dirty="0" smtClean="0"/>
              <a:t> ,</a:t>
            </a:r>
            <a:br>
              <a:rPr lang="en-ID" sz="3200" dirty="0" smtClean="0"/>
            </a:br>
            <a:r>
              <a:rPr lang="en-ID" sz="2400" dirty="0" err="1" smtClean="0"/>
              <a:t>terdiri</a:t>
            </a:r>
            <a:r>
              <a:rPr lang="en-ID" sz="2400" dirty="0" smtClean="0"/>
              <a:t> </a:t>
            </a:r>
            <a:r>
              <a:rPr lang="en-ID" sz="2400" dirty="0" err="1" smtClean="0"/>
              <a:t>dari</a:t>
            </a:r>
            <a:r>
              <a:rPr lang="en-ID" sz="3200" dirty="0" smtClean="0"/>
              <a:t/>
            </a:r>
            <a:br>
              <a:rPr lang="en-ID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91264" cy="4330836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Prosentase</a:t>
            </a:r>
            <a:r>
              <a:rPr lang="en-US" dirty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&gt; 15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diskrining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PTM : 100%</a:t>
            </a:r>
          </a:p>
          <a:p>
            <a:r>
              <a:rPr lang="en-US" dirty="0" err="1" smtClean="0"/>
              <a:t>Prevalensi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&gt; 15 </a:t>
            </a:r>
            <a:r>
              <a:rPr lang="en-US" dirty="0" err="1" smtClean="0"/>
              <a:t>tahun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27,5 %</a:t>
            </a:r>
          </a:p>
          <a:p>
            <a:r>
              <a:rPr lang="en-US" dirty="0" err="1" smtClean="0"/>
              <a:t>Prosentase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30 – 50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dideteksi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servik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Payudara</a:t>
            </a:r>
            <a:r>
              <a:rPr lang="en-US" dirty="0" smtClean="0"/>
              <a:t> : 6% </a:t>
            </a:r>
          </a:p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Penjaringan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( 15 – 59 </a:t>
            </a:r>
            <a:r>
              <a:rPr lang="en-US" dirty="0" err="1" smtClean="0"/>
              <a:t>tahun</a:t>
            </a:r>
            <a:r>
              <a:rPr lang="en-US" dirty="0" smtClean="0"/>
              <a:t> ) : 100%</a:t>
            </a:r>
          </a:p>
          <a:p>
            <a:r>
              <a:rPr lang="en-ID" dirty="0" err="1" smtClean="0"/>
              <a:t>Prosentase</a:t>
            </a:r>
            <a:r>
              <a:rPr lang="en-ID" dirty="0" smtClean="0"/>
              <a:t> </a:t>
            </a:r>
            <a:r>
              <a:rPr lang="en-ID" dirty="0" err="1" smtClean="0"/>
              <a:t>Kelurahan</a:t>
            </a:r>
            <a:r>
              <a:rPr lang="en-ID" dirty="0" smtClean="0"/>
              <a:t> yang </a:t>
            </a:r>
            <a:r>
              <a:rPr lang="en-ID" dirty="0" err="1" smtClean="0"/>
              <a:t>memiliki</a:t>
            </a:r>
            <a:r>
              <a:rPr lang="en-ID" dirty="0" smtClean="0"/>
              <a:t> 3 </a:t>
            </a:r>
            <a:r>
              <a:rPr lang="en-ID" dirty="0" err="1" smtClean="0"/>
              <a:t>posbindu</a:t>
            </a:r>
            <a:r>
              <a:rPr lang="en-ID" dirty="0" smtClean="0"/>
              <a:t> PTM : 100 %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5840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728192"/>
          </a:xfrm>
        </p:spPr>
        <p:txBody>
          <a:bodyPr>
            <a:noAutofit/>
          </a:bodyPr>
          <a:lstStyle/>
          <a:p>
            <a:pPr algn="ctr"/>
            <a:r>
              <a:rPr lang="en-ID" sz="3200" b="1" dirty="0" err="1" smtClean="0"/>
              <a:t>Indikator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Kegiatan</a:t>
            </a:r>
            <a:r>
              <a:rPr lang="en-ID" sz="3200" b="1" dirty="0" smtClean="0"/>
              <a:t>  :</a:t>
            </a:r>
            <a:br>
              <a:rPr lang="en-ID" sz="3200" b="1" dirty="0" smtClean="0"/>
            </a:br>
            <a:r>
              <a:rPr lang="en-ID" sz="3200" b="1" dirty="0" smtClean="0"/>
              <a:t>2.</a:t>
            </a:r>
            <a:r>
              <a:rPr lang="en-ID" sz="3200" dirty="0" smtClean="0"/>
              <a:t>meningkatnya </a:t>
            </a:r>
            <a:r>
              <a:rPr lang="en-ID" sz="3200" dirty="0" err="1" smtClean="0"/>
              <a:t>upaya</a:t>
            </a:r>
            <a:r>
              <a:rPr lang="en-ID" sz="3200" dirty="0" smtClean="0"/>
              <a:t> </a:t>
            </a:r>
            <a:r>
              <a:rPr lang="en-ID" sz="3200" dirty="0" err="1" smtClean="0"/>
              <a:t>pencegahan</a:t>
            </a:r>
            <a:r>
              <a:rPr lang="en-ID" sz="3200" dirty="0" smtClean="0"/>
              <a:t> </a:t>
            </a:r>
            <a:r>
              <a:rPr lang="en-ID" sz="3200" dirty="0" err="1" smtClean="0"/>
              <a:t>gangguan</a:t>
            </a:r>
            <a:r>
              <a:rPr lang="en-ID" sz="3200" dirty="0" smtClean="0"/>
              <a:t> </a:t>
            </a:r>
            <a:r>
              <a:rPr lang="en-ID" sz="3200" dirty="0" err="1" smtClean="0"/>
              <a:t>jiwa</a:t>
            </a:r>
            <a:r>
              <a:rPr lang="en-ID" sz="3200" dirty="0" smtClean="0"/>
              <a:t> </a:t>
            </a:r>
            <a:r>
              <a:rPr lang="en-ID" sz="3200" dirty="0" err="1" smtClean="0"/>
              <a:t>dan</a:t>
            </a:r>
            <a:r>
              <a:rPr lang="en-ID" sz="3200" dirty="0" smtClean="0"/>
              <a:t> </a:t>
            </a:r>
            <a:r>
              <a:rPr lang="en-ID" sz="3200" dirty="0" err="1" smtClean="0"/>
              <a:t>penyalahgunaan</a:t>
            </a:r>
            <a:r>
              <a:rPr lang="en-ID" sz="3200" dirty="0" smtClean="0"/>
              <a:t> </a:t>
            </a:r>
            <a:r>
              <a:rPr lang="en-ID" sz="3200" dirty="0" err="1" smtClean="0"/>
              <a:t>napza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8291264" cy="4197080"/>
          </a:xfrm>
        </p:spPr>
        <p:txBody>
          <a:bodyPr>
            <a:normAutofit/>
          </a:bodyPr>
          <a:lstStyle/>
          <a:p>
            <a:r>
              <a:rPr lang="en-US" dirty="0" err="1"/>
              <a:t>Prosentase</a:t>
            </a:r>
            <a:r>
              <a:rPr lang="en-US" dirty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UKJBM : 100 %</a:t>
            </a:r>
          </a:p>
        </p:txBody>
      </p:sp>
    </p:spTree>
    <p:extLst>
      <p:ext uri="{BB962C8B-B14F-4D97-AF65-F5344CB8AC3E}">
        <p14:creationId xmlns:p14="http://schemas.microsoft.com/office/powerpoint/2010/main" xmlns="" val="26358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</p:spPr>
        <p:txBody>
          <a:bodyPr>
            <a:noAutofit/>
          </a:bodyPr>
          <a:lstStyle/>
          <a:p>
            <a:r>
              <a:rPr lang="en-ID" sz="3200" dirty="0" smtClean="0">
                <a:latin typeface="Arial Black" pitchFamily="34" charset="0"/>
              </a:rPr>
              <a:t>KEGIATAN TAHUN 2020 SEKSI </a:t>
            </a:r>
            <a:r>
              <a:rPr lang="en-ID" sz="3200" dirty="0" err="1" smtClean="0">
                <a:latin typeface="Arial Black" pitchFamily="34" charset="0"/>
              </a:rPr>
              <a:t>PtM</a:t>
            </a:r>
            <a:r>
              <a:rPr lang="en-ID" sz="3200" dirty="0" smtClean="0">
                <a:latin typeface="Arial Black" pitchFamily="34" charset="0"/>
              </a:rPr>
              <a:t> </a:t>
            </a:r>
            <a:r>
              <a:rPr lang="en-ID" sz="3200" dirty="0" err="1" smtClean="0">
                <a:latin typeface="Arial Black" pitchFamily="34" charset="0"/>
              </a:rPr>
              <a:t>dan</a:t>
            </a:r>
            <a:r>
              <a:rPr lang="en-ID" sz="3200" dirty="0" smtClean="0">
                <a:latin typeface="Arial Black" pitchFamily="34" charset="0"/>
              </a:rPr>
              <a:t> </a:t>
            </a:r>
            <a:r>
              <a:rPr lang="en-ID" sz="3200" dirty="0" err="1" smtClean="0">
                <a:latin typeface="Arial Black" pitchFamily="34" charset="0"/>
              </a:rPr>
              <a:t>keswa</a:t>
            </a:r>
            <a:r>
              <a:rPr lang="id-ID" sz="3200" dirty="0" smtClean="0">
                <a:latin typeface="Arial Black" pitchFamily="34" charset="0"/>
              </a:rPr>
              <a:t>  Rp. 816.674.000,-</a:t>
            </a:r>
            <a:endParaRPr lang="en-US" sz="32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76733903"/>
              </p:ext>
            </p:extLst>
          </p:nvPr>
        </p:nvGraphicFramePr>
        <p:xfrm>
          <a:off x="457200" y="1484784"/>
          <a:ext cx="8147247" cy="482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5040560"/>
                <a:gridCol w="2448271"/>
              </a:tblGrid>
              <a:tr h="579957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KEGIATAN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ANGGARAN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79957">
                <a:tc>
                  <a:txBody>
                    <a:bodyPr/>
                    <a:lstStyle/>
                    <a:p>
                      <a:r>
                        <a:rPr lang="en-ID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REFRESING</a:t>
                      </a:r>
                      <a:r>
                        <a:rPr lang="en-ID" baseline="0" dirty="0" smtClean="0"/>
                        <a:t> KADER POSBINDU OPD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id-ID" dirty="0" smtClean="0"/>
                        <a:t>.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9.500.000,-</a:t>
                      </a:r>
                      <a:r>
                        <a:rPr lang="en-I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771166">
                <a:tc>
                  <a:txBody>
                    <a:bodyPr/>
                    <a:lstStyle/>
                    <a:p>
                      <a:r>
                        <a:rPr lang="en-ID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AWARENESS</a:t>
                      </a:r>
                      <a:r>
                        <a:rPr lang="en-ID" baseline="0" dirty="0" smtClean="0"/>
                        <a:t> DAN DETEKSI DINI CA SERVIK DAN CA MAMMAE</a:t>
                      </a:r>
                      <a:r>
                        <a:rPr lang="id-ID" baseline="0" dirty="0" smtClean="0"/>
                        <a:t> TAHAP 1 DAN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</a:t>
                      </a:r>
                      <a:r>
                        <a:rPr lang="id-ID" dirty="0" smtClean="0"/>
                        <a:t>.406.234.500.-</a:t>
                      </a:r>
                      <a:endParaRPr lang="en-US" dirty="0"/>
                    </a:p>
                  </a:txBody>
                  <a:tcPr/>
                </a:tc>
              </a:tr>
              <a:tr h="771166">
                <a:tc>
                  <a:txBody>
                    <a:bodyPr/>
                    <a:lstStyle/>
                    <a:p>
                      <a:r>
                        <a:rPr lang="en-ID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BINTEK</a:t>
                      </a:r>
                      <a:r>
                        <a:rPr lang="en-ID" baseline="0" dirty="0" smtClean="0"/>
                        <a:t> P3K BAGI KADER POSBINDU DAN TOMA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</a:t>
                      </a:r>
                      <a:r>
                        <a:rPr lang="id-ID" dirty="0" smtClean="0"/>
                        <a:t>42.475.</a:t>
                      </a:r>
                      <a:r>
                        <a:rPr lang="en-ID" dirty="0" smtClean="0"/>
                        <a:t>.000,-</a:t>
                      </a:r>
                      <a:endParaRPr lang="en-US" dirty="0"/>
                    </a:p>
                  </a:txBody>
                  <a:tcPr/>
                </a:tc>
              </a:tr>
              <a:tr h="579957">
                <a:tc>
                  <a:txBody>
                    <a:bodyPr/>
                    <a:lstStyle/>
                    <a:p>
                      <a:r>
                        <a:rPr lang="en-ID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BIMBINGAN</a:t>
                      </a:r>
                      <a:r>
                        <a:rPr lang="en-ID" baseline="0" dirty="0" smtClean="0"/>
                        <a:t> TEKNIS PALIATIF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</a:t>
                      </a:r>
                      <a:r>
                        <a:rPr lang="en-ID" baseline="0" dirty="0" smtClean="0"/>
                        <a:t>     </a:t>
                      </a:r>
                      <a:r>
                        <a:rPr lang="id-ID" baseline="0" dirty="0" smtClean="0"/>
                        <a:t>50</a:t>
                      </a:r>
                      <a:r>
                        <a:rPr lang="en-ID" baseline="0" dirty="0" smtClean="0"/>
                        <a:t>.</a:t>
                      </a:r>
                      <a:r>
                        <a:rPr lang="id-ID" baseline="0" dirty="0" smtClean="0"/>
                        <a:t>275</a:t>
                      </a:r>
                      <a:r>
                        <a:rPr lang="en-ID" baseline="0" dirty="0" smtClean="0"/>
                        <a:t>.000,-</a:t>
                      </a:r>
                      <a:endParaRPr lang="en-US" dirty="0"/>
                    </a:p>
                  </a:txBody>
                  <a:tcPr/>
                </a:tc>
              </a:tr>
              <a:tr h="771166">
                <a:tc>
                  <a:txBody>
                    <a:bodyPr/>
                    <a:lstStyle/>
                    <a:p>
                      <a:r>
                        <a:rPr lang="en-ID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MOTIVATOR</a:t>
                      </a:r>
                      <a:r>
                        <a:rPr lang="en-ID" baseline="0" dirty="0" smtClean="0"/>
                        <a:t> PAGUYUPAN PENDERITA PTM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</a:t>
                      </a:r>
                      <a:r>
                        <a:rPr lang="id-ID" dirty="0" smtClean="0"/>
                        <a:t>60.</a:t>
                      </a:r>
                      <a:r>
                        <a:rPr lang="en-ID" dirty="0" smtClean="0"/>
                        <a:t>.</a:t>
                      </a:r>
                      <a:r>
                        <a:rPr lang="id-ID" dirty="0" smtClean="0"/>
                        <a:t>925</a:t>
                      </a:r>
                      <a:r>
                        <a:rPr lang="en-ID" dirty="0" smtClean="0"/>
                        <a:t>.000,-</a:t>
                      </a:r>
                      <a:endParaRPr lang="en-US" dirty="0"/>
                    </a:p>
                  </a:txBody>
                  <a:tcPr/>
                </a:tc>
              </a:tr>
              <a:tr h="771166">
                <a:tc>
                  <a:txBody>
                    <a:bodyPr/>
                    <a:lstStyle/>
                    <a:p>
                      <a:r>
                        <a:rPr lang="en-ID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REFERSING</a:t>
                      </a:r>
                      <a:r>
                        <a:rPr lang="en-ID" baseline="0" dirty="0" smtClean="0"/>
                        <a:t> PROGRAM KESEHATAN  INDERA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</a:t>
                      </a:r>
                      <a:r>
                        <a:rPr lang="en-ID" baseline="0" dirty="0" smtClean="0"/>
                        <a:t>  11.</a:t>
                      </a:r>
                      <a:r>
                        <a:rPr lang="id-ID" baseline="0" dirty="0" smtClean="0"/>
                        <a:t>700</a:t>
                      </a:r>
                      <a:r>
                        <a:rPr lang="en-ID" baseline="0" dirty="0" smtClean="0"/>
                        <a:t>.000</a:t>
                      </a:r>
                      <a:r>
                        <a:rPr lang="id-ID" baseline="0" dirty="0" smtClean="0"/>
                        <a:t>.-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361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en-ID" sz="2800" dirty="0">
                <a:latin typeface="Arial Black" pitchFamily="34" charset="0"/>
              </a:rPr>
              <a:t>KEGIATAN TAHUN 2020 SEKSI </a:t>
            </a:r>
            <a:r>
              <a:rPr lang="en-ID" sz="2800" dirty="0" err="1">
                <a:latin typeface="Arial Black" pitchFamily="34" charset="0"/>
              </a:rPr>
              <a:t>PtM</a:t>
            </a:r>
            <a:r>
              <a:rPr lang="en-ID" sz="2800" dirty="0">
                <a:latin typeface="Arial Black" pitchFamily="34" charset="0"/>
              </a:rPr>
              <a:t> </a:t>
            </a:r>
            <a:r>
              <a:rPr lang="en-ID" sz="2800" dirty="0" err="1">
                <a:latin typeface="Arial Black" pitchFamily="34" charset="0"/>
              </a:rPr>
              <a:t>dan</a:t>
            </a:r>
            <a:r>
              <a:rPr lang="en-ID" sz="2800" dirty="0">
                <a:latin typeface="Arial Black" pitchFamily="34" charset="0"/>
              </a:rPr>
              <a:t> </a:t>
            </a:r>
            <a:r>
              <a:rPr lang="en-ID" sz="2800" dirty="0" err="1">
                <a:latin typeface="Arial Black" pitchFamily="34" charset="0"/>
              </a:rPr>
              <a:t>keswa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48816004"/>
              </p:ext>
            </p:extLst>
          </p:nvPr>
        </p:nvGraphicFramePr>
        <p:xfrm>
          <a:off x="457200" y="1052736"/>
          <a:ext cx="8147247" cy="4868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5040560"/>
                <a:gridCol w="2448271"/>
              </a:tblGrid>
              <a:tr h="545381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KEGIATAN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ANGGARAN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55463">
                <a:tc>
                  <a:txBody>
                    <a:bodyPr/>
                    <a:lstStyle/>
                    <a:p>
                      <a:r>
                        <a:rPr lang="en-ID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PERINGATAN</a:t>
                      </a:r>
                      <a:r>
                        <a:rPr lang="en-ID" baseline="0" dirty="0" smtClean="0"/>
                        <a:t> HARI DIABETES MELITUS DAN HIPERTENSI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</a:t>
                      </a:r>
                      <a:r>
                        <a:rPr lang="en-ID" baseline="0" dirty="0" smtClean="0"/>
                        <a:t>  </a:t>
                      </a:r>
                      <a:r>
                        <a:rPr lang="id-ID" baseline="0" dirty="0" smtClean="0"/>
                        <a:t>3</a:t>
                      </a:r>
                      <a:r>
                        <a:rPr lang="en-ID" baseline="0" dirty="0" smtClean="0"/>
                        <a:t>.</a:t>
                      </a:r>
                      <a:r>
                        <a:rPr lang="id-ID" baseline="0" dirty="0" smtClean="0"/>
                        <a:t>600</a:t>
                      </a:r>
                      <a:r>
                        <a:rPr lang="en-ID" baseline="0" dirty="0" smtClean="0"/>
                        <a:t>.000,-</a:t>
                      </a:r>
                      <a:endParaRPr lang="en-US" dirty="0"/>
                    </a:p>
                  </a:txBody>
                  <a:tcPr/>
                </a:tc>
              </a:tr>
              <a:tr h="755463">
                <a:tc>
                  <a:txBody>
                    <a:bodyPr/>
                    <a:lstStyle/>
                    <a:p>
                      <a:r>
                        <a:rPr lang="en-ID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PERT.</a:t>
                      </a:r>
                      <a:r>
                        <a:rPr lang="en-ID" baseline="0" dirty="0" smtClean="0"/>
                        <a:t> EVALUASI SURVEILANS PTM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1</a:t>
                      </a:r>
                      <a:r>
                        <a:rPr lang="id-ID" dirty="0" smtClean="0"/>
                        <a:t>.650.</a:t>
                      </a:r>
                      <a:r>
                        <a:rPr lang="en-ID" dirty="0" smtClean="0"/>
                        <a:t>.000,-</a:t>
                      </a:r>
                      <a:endParaRPr lang="en-US" dirty="0"/>
                    </a:p>
                  </a:txBody>
                  <a:tcPr/>
                </a:tc>
              </a:tr>
              <a:tr h="755463">
                <a:tc>
                  <a:txBody>
                    <a:bodyPr/>
                    <a:lstStyle/>
                    <a:p>
                      <a:r>
                        <a:rPr lang="en-ID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JAMBORE</a:t>
                      </a:r>
                      <a:r>
                        <a:rPr lang="en-ID" baseline="0" dirty="0" smtClean="0"/>
                        <a:t> KESWA PROVINSI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</a:t>
                      </a:r>
                      <a:r>
                        <a:rPr lang="id-ID" dirty="0" smtClean="0"/>
                        <a:t>72</a:t>
                      </a:r>
                      <a:r>
                        <a:rPr lang="en-ID" dirty="0" smtClean="0"/>
                        <a:t>.</a:t>
                      </a:r>
                      <a:r>
                        <a:rPr lang="id-ID" dirty="0" smtClean="0"/>
                        <a:t>900</a:t>
                      </a:r>
                      <a:r>
                        <a:rPr lang="en-ID" dirty="0" smtClean="0"/>
                        <a:t>.000,-</a:t>
                      </a:r>
                      <a:endParaRPr lang="en-US" dirty="0" smtClean="0"/>
                    </a:p>
                  </a:txBody>
                  <a:tcPr/>
                </a:tc>
              </a:tr>
              <a:tr h="755463">
                <a:tc>
                  <a:txBody>
                    <a:bodyPr/>
                    <a:lstStyle/>
                    <a:p>
                      <a:r>
                        <a:rPr lang="en-ID" dirty="0" smtClean="0"/>
                        <a:t>1</a:t>
                      </a:r>
                      <a:r>
                        <a:rPr lang="id-ID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REFRESING</a:t>
                      </a:r>
                      <a:r>
                        <a:rPr lang="id-ID" baseline="0" dirty="0" smtClean="0"/>
                        <a:t> KADR KESEHATAN JIWA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</a:t>
                      </a:r>
                      <a:r>
                        <a:rPr lang="id-ID" dirty="0" smtClean="0"/>
                        <a:t>28</a:t>
                      </a:r>
                      <a:r>
                        <a:rPr lang="en-ID" dirty="0" smtClean="0"/>
                        <a:t>.</a:t>
                      </a:r>
                      <a:r>
                        <a:rPr lang="id-ID" dirty="0" smtClean="0"/>
                        <a:t>150</a:t>
                      </a:r>
                      <a:r>
                        <a:rPr lang="en-ID" dirty="0" smtClean="0"/>
                        <a:t>.000,-</a:t>
                      </a:r>
                      <a:endParaRPr lang="en-US" dirty="0"/>
                    </a:p>
                  </a:txBody>
                  <a:tcPr/>
                </a:tc>
              </a:tr>
              <a:tr h="755463">
                <a:tc>
                  <a:txBody>
                    <a:bodyPr/>
                    <a:lstStyle/>
                    <a:p>
                      <a:r>
                        <a:rPr lang="en-ID" dirty="0" smtClean="0"/>
                        <a:t>1</a:t>
                      </a:r>
                      <a:r>
                        <a:rPr lang="id-ID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PERTEMUAN</a:t>
                      </a:r>
                      <a:r>
                        <a:rPr lang="en-ID" baseline="0" dirty="0" smtClean="0"/>
                        <a:t> PAGUYUPAN ODGJ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  </a:t>
                      </a:r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</a:t>
                      </a:r>
                      <a:r>
                        <a:rPr lang="id-ID" dirty="0" smtClean="0"/>
                        <a:t>24.600.</a:t>
                      </a:r>
                      <a:r>
                        <a:rPr lang="en-ID" dirty="0" smtClean="0"/>
                        <a:t>.000,-</a:t>
                      </a:r>
                      <a:endParaRPr lang="en-US" dirty="0"/>
                    </a:p>
                  </a:txBody>
                  <a:tcPr/>
                </a:tc>
              </a:tr>
              <a:tr h="545381">
                <a:tc>
                  <a:txBody>
                    <a:bodyPr/>
                    <a:lstStyle/>
                    <a:p>
                      <a:r>
                        <a:rPr lang="en-ID" dirty="0" smtClean="0"/>
                        <a:t>1</a:t>
                      </a:r>
                      <a:r>
                        <a:rPr lang="id-ID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UKK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</a:t>
                      </a:r>
                      <a:r>
                        <a:rPr lang="id-ID" dirty="0" smtClean="0"/>
                        <a:t>104.664</a:t>
                      </a:r>
                      <a:r>
                        <a:rPr lang="en-ID" dirty="0" smtClean="0"/>
                        <a:t>.000,-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2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86058"/>
          </a:xfrm>
        </p:spPr>
        <p:txBody>
          <a:bodyPr>
            <a:normAutofit/>
          </a:bodyPr>
          <a:lstStyle/>
          <a:p>
            <a:pPr algn="ctr"/>
            <a:r>
              <a:rPr lang="en-ID" b="0" dirty="0" smtClean="0">
                <a:solidFill>
                  <a:schemeClr val="tx1"/>
                </a:solidFill>
              </a:rPr>
              <a:t>SEKSI SURVEILANS</a:t>
            </a:r>
            <a:br>
              <a:rPr lang="en-ID" b="0" dirty="0" smtClean="0">
                <a:solidFill>
                  <a:schemeClr val="tx1"/>
                </a:solidFill>
              </a:rPr>
            </a:br>
            <a:r>
              <a:rPr lang="en-ID" b="0" dirty="0" smtClean="0">
                <a:solidFill>
                  <a:schemeClr val="tx1"/>
                </a:solidFill>
              </a:rPr>
              <a:t> DAN IMUNISASI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57224" y="0"/>
            <a:ext cx="7534275" cy="762000"/>
          </a:xfrm>
          <a:prstGeom prst="rect">
            <a:avLst/>
          </a:prstGeom>
          <a:solidFill>
            <a:srgbClr val="FFCC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KEGIATAN SURVEILANS DAN IMUNISASI</a:t>
            </a:r>
            <a:endParaRPr lang="en-US" sz="28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1" y="1143001"/>
            <a:ext cx="3571875" cy="66675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Target dan Indikator Kinerja Tahun 20</a:t>
            </a:r>
            <a:r>
              <a:rPr lang="en-ID" sz="1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20</a:t>
            </a:r>
            <a:endParaRPr lang="en-US" sz="16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" y="893432"/>
          <a:ext cx="9144000" cy="5964568"/>
        </p:xfrm>
        <a:graphic>
          <a:graphicData uri="http://schemas.openxmlformats.org/drawingml/2006/table">
            <a:tbl>
              <a:tblPr/>
              <a:tblGrid>
                <a:gridCol w="3286116"/>
                <a:gridCol w="4286280"/>
                <a:gridCol w="1571604"/>
              </a:tblGrid>
              <a:tr h="7156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algun Gothic" pitchFamily="34" charset="-127"/>
                          <a:ea typeface="Malgun Gothic" pitchFamily="34" charset="-127"/>
                        </a:rPr>
                        <a:t>Sasaran</a:t>
                      </a:r>
                    </a:p>
                  </a:txBody>
                  <a:tcPr marL="80324" marR="80324" marT="60960" marB="6096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algun Gothic" pitchFamily="34" charset="-127"/>
                          <a:ea typeface="Malgun Gothic" pitchFamily="34" charset="-127"/>
                        </a:rPr>
                        <a:t>Indikator Kinerja</a:t>
                      </a:r>
                    </a:p>
                  </a:txBody>
                  <a:tcPr marL="80324" marR="80324" marT="60960" marB="6096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algun Gothic" pitchFamily="34" charset="-127"/>
                          <a:ea typeface="Malgun Gothic" pitchFamily="34" charset="-127"/>
                        </a:rPr>
                        <a:t>Target</a:t>
                      </a:r>
                    </a:p>
                  </a:txBody>
                  <a:tcPr marL="80324" marR="80324" marT="60960" marB="6096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78818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D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Peningkatan</a:t>
                      </a:r>
                      <a:r>
                        <a:rPr kumimoji="0" lang="en-ID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ID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Surveilance</a:t>
                      </a:r>
                      <a:r>
                        <a:rPr kumimoji="0" lang="en-ID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D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Epidemiologi</a:t>
                      </a:r>
                      <a:r>
                        <a:rPr kumimoji="0" lang="en-ID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ID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dan</a:t>
                      </a:r>
                      <a:r>
                        <a:rPr kumimoji="0" lang="en-ID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ID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Imunisasi</a:t>
                      </a:r>
                      <a:endParaRPr kumimoji="0" lang="id-ID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Malgun Gothic" pitchFamily="34" charset="-127"/>
                        <a:cs typeface="Tahoma" pitchFamily="34" charset="0"/>
                      </a:endParaRPr>
                    </a:p>
                  </a:txBody>
                  <a:tcPr marL="9525" marR="9525" marT="1270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Prosentase Bayi IDL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92%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055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Malgun Gothic" pitchFamily="34" charset="-127"/>
                        <a:cs typeface="Tahoma" pitchFamily="34" charset="0"/>
                      </a:endParaRPr>
                    </a:p>
                  </a:txBody>
                  <a:tcPr marL="9525" marR="9525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Prosentase Baduta  IDL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70%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907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Malgun Gothic" pitchFamily="34" charset="-127"/>
                        <a:cs typeface="Tahoma" pitchFamily="34" charset="0"/>
                      </a:endParaRPr>
                    </a:p>
                  </a:txBody>
                  <a:tcPr marL="9525" marR="9525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Prosentase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TT5 WUS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90%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7907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 </a:t>
                      </a:r>
                    </a:p>
                  </a:txBody>
                  <a:tcPr marL="9525" marR="9525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Prosentase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TT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Bumil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Malgun Gothic" pitchFamily="34" charset="-127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90%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388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Malgun Gothic" pitchFamily="34" charset="-127"/>
                        <a:cs typeface="Tahoma" pitchFamily="34" charset="0"/>
                      </a:endParaRPr>
                    </a:p>
                  </a:txBody>
                  <a:tcPr marL="9525" marR="9525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Prosentase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Imunisasi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Anak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Sekolah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       (BIAS)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95%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6580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Malgun Gothic" pitchFamily="34" charset="-127"/>
                        <a:cs typeface="Tahoma" pitchFamily="34" charset="0"/>
                      </a:endParaRPr>
                    </a:p>
                  </a:txBody>
                  <a:tcPr marL="9525" marR="9525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Prosentase penemuan kasus Non AFP     rate ≥ 2 / 100.000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388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Malgun Gothic" pitchFamily="34" charset="-127"/>
                        <a:cs typeface="Tahoma" pitchFamily="34" charset="0"/>
                      </a:endParaRPr>
                    </a:p>
                  </a:txBody>
                  <a:tcPr marL="9525" marR="9525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Prosentase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respon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KLB &lt; 24 jam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6580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Malgun Gothic" pitchFamily="34" charset="-127"/>
                        <a:cs typeface="Tahoma" pitchFamily="34" charset="0"/>
                      </a:endParaRPr>
                    </a:p>
                  </a:txBody>
                  <a:tcPr marL="9525" marR="9525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Prosentase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penurunan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kasus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PD3I        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tertentu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 (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campak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)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10%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80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Malgun Gothic" pitchFamily="34" charset="-127"/>
                        <a:cs typeface="Tahoma" pitchFamily="34" charset="0"/>
                      </a:endParaRPr>
                    </a:p>
                  </a:txBody>
                  <a:tcPr marL="9525" marR="9525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Prosentase Jamaah Haji dilakukan         pengukuran kebugaran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Malgun Gothic" pitchFamily="34" charset="-127"/>
                          <a:cs typeface="Tahoma" pitchFamily="34" charset="0"/>
                        </a:rPr>
                        <a:t>80%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43064" y="1"/>
            <a:ext cx="6357937" cy="571500"/>
          </a:xfrm>
          <a:prstGeom prst="rect">
            <a:avLst/>
          </a:prstGeom>
          <a:solidFill>
            <a:srgbClr val="FFCC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RENCANA KEGIATAN SURVEILANS TAHUN 20</a:t>
            </a:r>
            <a:r>
              <a:rPr lang="en-ID" sz="20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20</a:t>
            </a:r>
            <a:endParaRPr lang="en-US" sz="20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762000"/>
          <a:ext cx="9143999" cy="60960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542438"/>
                <a:gridCol w="5579373"/>
                <a:gridCol w="3022188"/>
              </a:tblGrid>
              <a:tr h="645512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id-ID" sz="160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</a:rPr>
                        <a:t>KEGIATAN</a:t>
                      </a:r>
                      <a:endParaRPr lang="id-ID" sz="160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>
                          <a:solidFill>
                            <a:schemeClr val="bg1"/>
                          </a:solidFill>
                        </a:rPr>
                        <a:t>ANGGARAN ( </a:t>
                      </a:r>
                      <a:r>
                        <a:rPr lang="en-ID" sz="1600" dirty="0" err="1" smtClean="0">
                          <a:solidFill>
                            <a:schemeClr val="bg1"/>
                          </a:solidFill>
                        </a:rPr>
                        <a:t>Rp</a:t>
                      </a:r>
                      <a:r>
                        <a:rPr lang="en-ID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id-ID" sz="160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>
                    <a:solidFill>
                      <a:srgbClr val="00B0F0"/>
                    </a:solidFill>
                  </a:tcPr>
                </a:tc>
              </a:tr>
              <a:tr h="73158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</a:t>
                      </a:r>
                      <a:endParaRPr lang="fi-FI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fi-FI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Pertemuan  Jejaring Imunisasi dalam rangka akselerasi imunisasi rutin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13.600.000,-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757018">
                <a:tc>
                  <a:txBody>
                    <a:bodyPr/>
                    <a:lstStyle/>
                    <a:p>
                      <a:pPr algn="ctr"/>
                      <a:r>
                        <a:rPr lang="en-ID" sz="19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</a:t>
                      </a:r>
                      <a:endParaRPr lang="id-ID" sz="19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b="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Sosialisasi dan mobilisasi vaksin baru 	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id-ID" sz="19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6.625.000,-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73158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endParaRPr lang="fi-FI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fi-FI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Monitoring dan evaluasi pelaksanaan vaksin baru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5.400.000,-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731581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Pertemuan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koordinasi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KOMDA KIPI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FKI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tingkat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kota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2.525.000,-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78034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endParaRPr lang="fi-FI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fi-FI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Penyajian PWS imunisasi Tingkat Kota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8.020.000,-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78034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Monitoring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evaluasi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EVM ( Effective Vaccine Management 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1.525.000,-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938044">
                <a:tc>
                  <a:txBody>
                    <a:bodyPr/>
                    <a:lstStyle/>
                    <a:p>
                      <a:pPr algn="ctr"/>
                      <a:r>
                        <a:rPr lang="en-ID" sz="19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</a:t>
                      </a:r>
                      <a:endParaRPr lang="id-ID" sz="19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 kapasitas petugas dalam rangka peningkatan sistem kewaspadaan dini penyakit Infeksi emerging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5.850.000,-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43064" y="1"/>
            <a:ext cx="6357937" cy="571500"/>
          </a:xfrm>
          <a:prstGeom prst="rect">
            <a:avLst/>
          </a:prstGeom>
          <a:solidFill>
            <a:srgbClr val="FFCC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RENCANA KEGIATAN SURVEILANS TAHUN 20</a:t>
            </a:r>
            <a:r>
              <a:rPr lang="en-ID" sz="20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20</a:t>
            </a:r>
            <a:endParaRPr lang="en-US" sz="20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" y="762001"/>
          <a:ext cx="9143998" cy="606200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64946"/>
                <a:gridCol w="5656864"/>
                <a:gridCol w="3022188"/>
              </a:tblGrid>
              <a:tr h="56679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NO</a:t>
                      </a:r>
                      <a:endParaRPr lang="id-ID" sz="1600" dirty="0"/>
                    </a:p>
                  </a:txBody>
                  <a:tcPr marT="60960" marB="6096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KEGIATAN</a:t>
                      </a:r>
                      <a:endParaRPr lang="id-ID" sz="1600" dirty="0"/>
                    </a:p>
                  </a:txBody>
                  <a:tcPr marT="60960" marB="6096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ANGGARAN ( </a:t>
                      </a:r>
                      <a:r>
                        <a:rPr lang="en-ID" sz="1600" dirty="0" err="1" smtClean="0"/>
                        <a:t>Rp</a:t>
                      </a:r>
                      <a:r>
                        <a:rPr lang="en-ID" sz="1600" dirty="0" smtClean="0"/>
                        <a:t>)</a:t>
                      </a:r>
                      <a:endParaRPr lang="id-ID" sz="1600" dirty="0"/>
                    </a:p>
                  </a:txBody>
                  <a:tcPr marT="60960" marB="60960">
                    <a:solidFill>
                      <a:srgbClr val="00B0F0"/>
                    </a:solidFill>
                  </a:tcPr>
                </a:tc>
              </a:tr>
              <a:tr h="642368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</a:t>
                      </a:r>
                      <a:endParaRPr lang="fi-FI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Pertemuan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Evaluasi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Surveilans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Penyakit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Menular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Emerging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6.400.000,-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35564">
                <a:tc>
                  <a:txBody>
                    <a:bodyPr/>
                    <a:lstStyle/>
                    <a:p>
                      <a:pPr algn="ctr"/>
                      <a:r>
                        <a:rPr lang="en-ID" sz="19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</a:t>
                      </a:r>
                      <a:endParaRPr lang="id-ID" sz="19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Pertemuan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Verifikasi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Surveilans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3.330.000,-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50973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Pengolahan dan analisa data Surveilans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8.400.000,-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642803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Rapat Persiapan Pengelolaan Kesehatan Calon Jamaah haji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4.800.000,-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5097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12.</a:t>
                      </a:r>
                      <a:endParaRPr lang="fi-FI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Pertemuan Sosialisasi istitoah Kesehatan CJH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12.450.000,-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50973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Pertemuan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Verifikasi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Siskohatkes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675.000,-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685184">
                <a:tc>
                  <a:txBody>
                    <a:bodyPr/>
                    <a:lstStyle/>
                    <a:p>
                      <a:pPr algn="ctr"/>
                      <a:r>
                        <a:rPr lang="en-ID" sz="19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id-ID" sz="19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Pertemuan Evaluasi Pemeriksaan Kesehatan Haji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1.875.000,-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608384">
                <a:tc>
                  <a:txBody>
                    <a:bodyPr/>
                    <a:lstStyle/>
                    <a:p>
                      <a:pPr algn="ctr"/>
                      <a:r>
                        <a:rPr lang="en-ID" sz="19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id-ID" sz="19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UKK</a:t>
                      </a:r>
                      <a:endParaRPr lang="fi-FI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</a:t>
                      </a:r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109.536.000,-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685184">
                <a:tc>
                  <a:txBody>
                    <a:bodyPr/>
                    <a:lstStyle/>
                    <a:p>
                      <a:pPr algn="ctr"/>
                      <a:endParaRPr lang="id-ID" sz="19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</a:t>
                      </a:r>
                      <a:endParaRPr lang="fi-FI" sz="19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D" sz="1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191.011.000</a:t>
                      </a:r>
                      <a:r>
                        <a:rPr lang="en-ID" sz="1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,-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4718" y="2967335"/>
            <a:ext cx="6733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ID" sz="5400" b="1" cap="all" spc="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 KASIH</a:t>
            </a:r>
            <a:endParaRPr lang="en-US" sz="5400" b="1" cap="all" spc="0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500042"/>
            <a:ext cx="7358114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id-ID" sz="4400" dirty="0" smtClean="0">
                <a:solidFill>
                  <a:schemeClr val="tx1"/>
                </a:solidFill>
              </a:rPr>
              <a:t>PROGRAM :</a:t>
            </a:r>
          </a:p>
          <a:p>
            <a:pPr algn="ctr"/>
            <a:endParaRPr lang="id-ID" dirty="0" smtClean="0">
              <a:solidFill>
                <a:schemeClr val="tx1"/>
              </a:solidFill>
            </a:endParaRPr>
          </a:p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PENCEGAHAN DAN PENGENDALIAN PENYAKIT</a:t>
            </a:r>
            <a:endParaRPr lang="id-ID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571736" y="3143248"/>
          <a:ext cx="6286544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SEKSI PEMBERANTASAN PENYAKIT MENULAR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en-ID" sz="2400" b="1" dirty="0" err="1" smtClean="0"/>
              <a:t>Indikator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Kegiatan</a:t>
            </a:r>
            <a:r>
              <a:rPr lang="en-ID" sz="2400" b="1" dirty="0" smtClean="0"/>
              <a:t>  :</a:t>
            </a:r>
            <a:br>
              <a:rPr lang="en-ID" sz="2400" b="1" dirty="0" smtClean="0"/>
            </a:br>
            <a:r>
              <a:rPr lang="en-ID" sz="2400" dirty="0" err="1" smtClean="0"/>
              <a:t>Prosentase</a:t>
            </a:r>
            <a:r>
              <a:rPr lang="en-ID" sz="2400" dirty="0" smtClean="0"/>
              <a:t> </a:t>
            </a:r>
            <a:r>
              <a:rPr lang="en-ID" sz="2400" dirty="0" err="1" smtClean="0"/>
              <a:t>penyakit</a:t>
            </a:r>
            <a:r>
              <a:rPr lang="en-ID" sz="2400" dirty="0" smtClean="0"/>
              <a:t> </a:t>
            </a:r>
            <a:r>
              <a:rPr lang="en-ID" sz="2400" dirty="0" err="1" smtClean="0"/>
              <a:t>menular</a:t>
            </a:r>
            <a:r>
              <a:rPr lang="en-ID" sz="2400" dirty="0" smtClean="0"/>
              <a:t> yang </a:t>
            </a:r>
            <a:r>
              <a:rPr lang="en-ID" sz="2400" dirty="0" err="1" smtClean="0"/>
              <a:t>angka</a:t>
            </a:r>
            <a:r>
              <a:rPr lang="en-ID" sz="2400" dirty="0" smtClean="0"/>
              <a:t> </a:t>
            </a:r>
            <a:r>
              <a:rPr lang="en-ID" sz="2400" dirty="0" err="1" smtClean="0"/>
              <a:t>kesakitan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angka</a:t>
            </a:r>
            <a:r>
              <a:rPr lang="en-ID" sz="2400" dirty="0" smtClean="0"/>
              <a:t> </a:t>
            </a:r>
            <a:r>
              <a:rPr lang="en-ID" sz="2400" dirty="0" err="1" smtClean="0"/>
              <a:t>kematiannya</a:t>
            </a:r>
            <a:r>
              <a:rPr lang="en-ID" sz="2400" dirty="0" smtClean="0"/>
              <a:t> </a:t>
            </a:r>
            <a:r>
              <a:rPr lang="en-ID" sz="2400" dirty="0" err="1" smtClean="0"/>
              <a:t>menurun</a:t>
            </a:r>
            <a:r>
              <a:rPr lang="en-ID" sz="2400" dirty="0" smtClean="0"/>
              <a:t> </a:t>
            </a:r>
            <a:r>
              <a:rPr lang="en-ID" sz="2400" dirty="0" err="1" smtClean="0"/>
              <a:t>sebesar</a:t>
            </a:r>
            <a:r>
              <a:rPr lang="en-ID" sz="2400" dirty="0" smtClean="0"/>
              <a:t> 60 %,</a:t>
            </a:r>
            <a:br>
              <a:rPr lang="en-ID" sz="2400" dirty="0" smtClean="0"/>
            </a:br>
            <a:r>
              <a:rPr lang="en-ID" sz="2400" dirty="0" err="1" smtClean="0"/>
              <a:t>terdiri</a:t>
            </a:r>
            <a:r>
              <a:rPr lang="en-ID" sz="2400" dirty="0" smtClean="0"/>
              <a:t> </a:t>
            </a:r>
            <a:r>
              <a:rPr lang="en-ID" sz="2400" dirty="0" err="1" smtClean="0"/>
              <a:t>dari</a:t>
            </a:r>
            <a:r>
              <a:rPr lang="en-ID" sz="2400" dirty="0" smtClean="0"/>
              <a:t/>
            </a:r>
            <a:br>
              <a:rPr lang="en-ID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91264" cy="4629128"/>
          </a:xfrm>
        </p:spPr>
        <p:txBody>
          <a:bodyPr>
            <a:normAutofit/>
          </a:bodyPr>
          <a:lstStyle/>
          <a:p>
            <a:r>
              <a:rPr lang="en-US" sz="1800" dirty="0" err="1"/>
              <a:t>Prosentase</a:t>
            </a:r>
            <a:r>
              <a:rPr lang="en-US" sz="1800" dirty="0"/>
              <a:t> Case Detection Rate all case TB </a:t>
            </a:r>
            <a:r>
              <a:rPr lang="en-US" sz="1800" dirty="0" err="1" smtClean="0"/>
              <a:t>baru</a:t>
            </a:r>
            <a:r>
              <a:rPr lang="en-US" sz="1800" dirty="0" smtClean="0"/>
              <a:t>  : ≥ 70 %</a:t>
            </a:r>
          </a:p>
          <a:p>
            <a:r>
              <a:rPr lang="en-US" sz="1800" dirty="0" err="1"/>
              <a:t>Angka</a:t>
            </a:r>
            <a:r>
              <a:rPr lang="en-US" sz="1800" dirty="0"/>
              <a:t> </a:t>
            </a:r>
            <a:r>
              <a:rPr lang="en-US" sz="1800" dirty="0" err="1"/>
              <a:t>keberhasilan</a:t>
            </a:r>
            <a:r>
              <a:rPr lang="en-US" sz="1800" dirty="0"/>
              <a:t> </a:t>
            </a:r>
            <a:r>
              <a:rPr lang="en-US" sz="1800" dirty="0" err="1"/>
              <a:t>pengobatan</a:t>
            </a:r>
            <a:r>
              <a:rPr lang="en-US" sz="1800" dirty="0"/>
              <a:t> (Success Rate) </a:t>
            </a:r>
            <a:r>
              <a:rPr lang="en-US" sz="1800" dirty="0" smtClean="0"/>
              <a:t> : ≥ 90 %</a:t>
            </a:r>
          </a:p>
          <a:p>
            <a:r>
              <a:rPr lang="en-US" sz="1800" dirty="0" err="1"/>
              <a:t>Jumlah</a:t>
            </a:r>
            <a:r>
              <a:rPr lang="en-US" sz="1800" dirty="0"/>
              <a:t> orang </a:t>
            </a:r>
            <a:r>
              <a:rPr lang="en-US" sz="1800" dirty="0" err="1"/>
              <a:t>berisiko</a:t>
            </a:r>
            <a:r>
              <a:rPr lang="en-US" sz="1800" dirty="0"/>
              <a:t> </a:t>
            </a:r>
            <a:r>
              <a:rPr lang="en-US" sz="1800" dirty="0" err="1"/>
              <a:t>terinfeksi</a:t>
            </a:r>
            <a:r>
              <a:rPr lang="en-US" sz="1800" dirty="0"/>
              <a:t> HIV yang </a:t>
            </a:r>
            <a:r>
              <a:rPr lang="en-US" sz="1800" dirty="0" err="1"/>
              <a:t>mendapatkan</a:t>
            </a:r>
            <a:r>
              <a:rPr lang="en-US" sz="1800" dirty="0"/>
              <a:t> </a:t>
            </a:r>
            <a:r>
              <a:rPr lang="en-US" sz="1800" dirty="0" err="1"/>
              <a:t>pemeriksaan</a:t>
            </a:r>
            <a:r>
              <a:rPr lang="en-US" sz="1800" dirty="0"/>
              <a:t> HIV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standar</a:t>
            </a:r>
            <a:r>
              <a:rPr lang="en-US" sz="1800" dirty="0"/>
              <a:t> di </a:t>
            </a:r>
            <a:r>
              <a:rPr lang="en-US" sz="1800" dirty="0" err="1"/>
              <a:t>fasyankes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kurun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: 100%</a:t>
            </a:r>
          </a:p>
          <a:p>
            <a:r>
              <a:rPr lang="en-US" sz="1800" dirty="0" err="1"/>
              <a:t>Angka</a:t>
            </a:r>
            <a:r>
              <a:rPr lang="en-US" sz="1800" dirty="0"/>
              <a:t> </a:t>
            </a:r>
            <a:r>
              <a:rPr lang="en-US" sz="1800" dirty="0" err="1"/>
              <a:t>kesakitan</a:t>
            </a:r>
            <a:r>
              <a:rPr lang="en-US" sz="1800" dirty="0"/>
              <a:t> DBD (</a:t>
            </a:r>
            <a:r>
              <a:rPr lang="en-US" sz="1800" dirty="0" err="1"/>
              <a:t>Insidence</a:t>
            </a:r>
            <a:r>
              <a:rPr lang="en-US" sz="1800" dirty="0"/>
              <a:t> Rate DBD</a:t>
            </a:r>
            <a:r>
              <a:rPr lang="en-US" sz="1800" dirty="0" smtClean="0"/>
              <a:t>) : &lt; 49 / 100.000 </a:t>
            </a:r>
            <a:r>
              <a:rPr lang="en-US" sz="1800" dirty="0" err="1" smtClean="0"/>
              <a:t>penduduk</a:t>
            </a:r>
            <a:endParaRPr lang="en-US" sz="1800" dirty="0" smtClean="0"/>
          </a:p>
          <a:p>
            <a:r>
              <a:rPr lang="en-US" sz="1800" dirty="0"/>
              <a:t>Case Fatality Rate </a:t>
            </a:r>
            <a:r>
              <a:rPr lang="en-US" sz="1800" dirty="0" smtClean="0"/>
              <a:t>DBD : &lt; 1 %</a:t>
            </a:r>
          </a:p>
          <a:p>
            <a:r>
              <a:rPr lang="en-US" sz="1800" dirty="0" err="1"/>
              <a:t>Prosentase</a:t>
            </a:r>
            <a:r>
              <a:rPr lang="en-US" sz="1800" dirty="0"/>
              <a:t> RFT </a:t>
            </a:r>
            <a:r>
              <a:rPr lang="en-US" sz="1800" dirty="0" smtClean="0"/>
              <a:t>Rate : 100%</a:t>
            </a:r>
          </a:p>
          <a:p>
            <a:r>
              <a:rPr lang="en-US" sz="1800" dirty="0" err="1"/>
              <a:t>Kasus</a:t>
            </a:r>
            <a:r>
              <a:rPr lang="en-US" sz="1800" dirty="0"/>
              <a:t> Malaria yang </a:t>
            </a:r>
            <a:r>
              <a:rPr lang="en-US" sz="1800" dirty="0" err="1"/>
              <a:t>ditemukan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diobati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smtClean="0"/>
              <a:t>ACT : 100%</a:t>
            </a:r>
          </a:p>
          <a:p>
            <a:r>
              <a:rPr lang="en-US" sz="1800" dirty="0" err="1"/>
              <a:t>Prosentase</a:t>
            </a:r>
            <a:r>
              <a:rPr lang="en-US" sz="1800" dirty="0"/>
              <a:t> </a:t>
            </a:r>
            <a:r>
              <a:rPr lang="en-US" sz="1800" dirty="0" err="1"/>
              <a:t>cakupan</a:t>
            </a:r>
            <a:r>
              <a:rPr lang="en-US" sz="1800" dirty="0"/>
              <a:t> Pneumonia </a:t>
            </a:r>
            <a:r>
              <a:rPr lang="en-US" sz="1800" dirty="0" err="1"/>
              <a:t>balita</a:t>
            </a:r>
            <a:r>
              <a:rPr lang="en-US" sz="1800" dirty="0"/>
              <a:t> </a:t>
            </a:r>
            <a:r>
              <a:rPr lang="en-US" sz="1800" dirty="0" err="1"/>
              <a:t>ditemukan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 smtClean="0"/>
              <a:t>ditangani</a:t>
            </a:r>
            <a:r>
              <a:rPr lang="en-US" sz="1800" dirty="0" smtClean="0"/>
              <a:t> : 100%</a:t>
            </a:r>
          </a:p>
          <a:p>
            <a:r>
              <a:rPr lang="it-IT" sz="1800" dirty="0"/>
              <a:t>Prosentase cakupan diare balita ditemukan dan </a:t>
            </a:r>
            <a:r>
              <a:rPr lang="it-IT" sz="1800" dirty="0" smtClean="0"/>
              <a:t>ditangani  : 100 %</a:t>
            </a:r>
          </a:p>
          <a:p>
            <a:r>
              <a:rPr lang="en-US" sz="1800" dirty="0" err="1"/>
              <a:t>Prosentase</a:t>
            </a:r>
            <a:r>
              <a:rPr lang="en-US" sz="1800" dirty="0"/>
              <a:t> </a:t>
            </a:r>
            <a:r>
              <a:rPr lang="en-US" sz="1800" dirty="0" err="1"/>
              <a:t>bayi</a:t>
            </a:r>
            <a:r>
              <a:rPr lang="en-US" sz="1800" dirty="0"/>
              <a:t> yang </a:t>
            </a:r>
            <a:r>
              <a:rPr lang="en-US" sz="1800" dirty="0" err="1"/>
              <a:t>lahir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bumil</a:t>
            </a:r>
            <a:r>
              <a:rPr lang="en-US" sz="1800" dirty="0"/>
              <a:t> </a:t>
            </a:r>
            <a:r>
              <a:rPr lang="en-US" sz="1800" dirty="0" err="1" smtClean="0"/>
              <a:t>HBsAg</a:t>
            </a:r>
            <a:r>
              <a:rPr lang="en-US" sz="1800" dirty="0" smtClean="0"/>
              <a:t> </a:t>
            </a:r>
            <a:r>
              <a:rPr lang="en-US" sz="1800" dirty="0" err="1"/>
              <a:t>positif</a:t>
            </a:r>
            <a:r>
              <a:rPr lang="en-US" sz="1800" dirty="0"/>
              <a:t>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smtClean="0"/>
              <a:t>HBIG : 95% </a:t>
            </a: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315840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en-ID" dirty="0" smtClean="0"/>
              <a:t>KEGIATAN TAHUN 2020 SEKSI P2M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484327756"/>
              </p:ext>
            </p:extLst>
          </p:nvPr>
        </p:nvGraphicFramePr>
        <p:xfrm>
          <a:off x="457200" y="1052736"/>
          <a:ext cx="8147247" cy="4976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5040560"/>
                <a:gridCol w="2448271"/>
              </a:tblGrid>
              <a:tr h="462084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KEGIATAN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ANGGARAN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PENGADAAN LARVASIDA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</a:t>
                      </a:r>
                      <a:r>
                        <a:rPr lang="en-ID" baseline="0" dirty="0" smtClean="0"/>
                        <a:t> 190.150.000,-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FOGGING FOKUS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195.000.000,-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PERT.</a:t>
                      </a:r>
                      <a:r>
                        <a:rPr lang="en-ID" baseline="0" dirty="0" smtClean="0"/>
                        <a:t> MONEV DBD TK. KOTA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8.100.000,-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PERT.</a:t>
                      </a:r>
                      <a:r>
                        <a:rPr lang="en-ID" baseline="0" dirty="0" smtClean="0"/>
                        <a:t> POKJANIS DBD TK. KOTA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</a:t>
                      </a:r>
                      <a:r>
                        <a:rPr lang="en-ID" baseline="0" dirty="0" smtClean="0"/>
                        <a:t>     4.450.000,-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UPAH TENAGA TEKNIS SEKSI P2M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22.100.000,-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LEMBUR</a:t>
                      </a:r>
                      <a:r>
                        <a:rPr lang="en-ID" baseline="0" dirty="0" smtClean="0"/>
                        <a:t> NON PNS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</a:t>
                      </a:r>
                      <a:r>
                        <a:rPr lang="en-ID" baseline="0" dirty="0" smtClean="0"/>
                        <a:t> 2.880.000,-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VALIDASI</a:t>
                      </a:r>
                      <a:r>
                        <a:rPr lang="en-ID" baseline="0" dirty="0" smtClean="0"/>
                        <a:t> DATA PROG. MALARIA, DBD DAN P2B2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1.300.000,-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PERT.</a:t>
                      </a:r>
                      <a:r>
                        <a:rPr lang="en-ID" baseline="0" dirty="0" smtClean="0"/>
                        <a:t> TIM ELIMINASI MALARIA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2.000.000,-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PENDAMPING</a:t>
                      </a:r>
                      <a:r>
                        <a:rPr lang="en-ID" baseline="0" dirty="0" smtClean="0"/>
                        <a:t> SUPERVISI PROG SEKSI P2M NON ASN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2.250.000,-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61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en-ID" dirty="0" smtClean="0"/>
              <a:t>KEGIATAN TAHUN 2020 SEKSI P2M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564502381"/>
              </p:ext>
            </p:extLst>
          </p:nvPr>
        </p:nvGraphicFramePr>
        <p:xfrm>
          <a:off x="457200" y="1052736"/>
          <a:ext cx="8147247" cy="462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5040560"/>
                <a:gridCol w="2448271"/>
              </a:tblGrid>
              <a:tr h="462084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KEGIATAN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ANGGARAN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PENYUSUNAN RAD TB KOTA MADIUN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SOSIALISASI 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</a:t>
                      </a:r>
                      <a:r>
                        <a:rPr lang="en-ID" baseline="0" dirty="0" smtClean="0"/>
                        <a:t>  11.025.000,-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B.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ANALISA SITUASI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16.000.000,-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PENYUSUNAN RENCANA AWAL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16.000.000,-</a:t>
                      </a:r>
                      <a:endParaRPr lang="en-US" dirty="0" smtClean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LOKA KARYA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21.025.000,-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AUDENSI KE WALIKOTA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14.050.000,-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F.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RAPAT PERSIAPAN KONSULTASI</a:t>
                      </a:r>
                      <a:r>
                        <a:rPr lang="en-ID" baseline="0" dirty="0" smtClean="0"/>
                        <a:t> 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  900.000,-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KONSULTASI 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39. 025.000,-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RAPAT KOORDINASI 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4.275.000,-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2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en-ID" dirty="0" smtClean="0"/>
              <a:t>KEGIATAN TAHUN 2020 SEKSI P2M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414649973"/>
              </p:ext>
            </p:extLst>
          </p:nvPr>
        </p:nvGraphicFramePr>
        <p:xfrm>
          <a:off x="457200" y="1052736"/>
          <a:ext cx="8147247" cy="4798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5040560"/>
                <a:gridCol w="2448271"/>
              </a:tblGrid>
              <a:tr h="462084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KEGIATAN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ANGGARAN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11.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PERT. JEJARING TB 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3.875.000,-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12.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PERT. MONEV PPM 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</a:t>
                      </a:r>
                      <a:r>
                        <a:rPr lang="en-ID" baseline="0" dirty="0" smtClean="0"/>
                        <a:t>   11.950.000,-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13.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VALIDASI DATA 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2.200.000,-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14.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VALIDASI</a:t>
                      </a:r>
                      <a:r>
                        <a:rPr lang="en-ID" baseline="0" dirty="0" smtClean="0"/>
                        <a:t> DATA ISPA, DIARE &amp; HEPATITIS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5.000.000,-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15.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HR TIM/PANITIA PENGARAH KPAD KOTA MADIUN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8.000.000,-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UPAH TENAGA PROGRAM HIV</a:t>
                      </a:r>
                      <a:r>
                        <a:rPr lang="en-ID" baseline="0" dirty="0" smtClean="0"/>
                        <a:t> KPAD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44.200.000,-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17.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UPAH PENDAMPING ODHA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8.400.000,-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18.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UPAH PETUGAS PENJANGKAU PONCI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33.600.000,-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19.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PERTEMUAN EVALUASI LKB HIV/AIDS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25.850.000,-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436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en-ID" dirty="0" smtClean="0"/>
              <a:t>KEGIATAN TAHUN 2020 SEKSI P2M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97019423"/>
              </p:ext>
            </p:extLst>
          </p:nvPr>
        </p:nvGraphicFramePr>
        <p:xfrm>
          <a:off x="457200" y="1052736"/>
          <a:ext cx="8147247" cy="5688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5040560"/>
                <a:gridCol w="2448271"/>
              </a:tblGrid>
              <a:tr h="462084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KEGIATAN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ANGGARAN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20.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SOSIALISASI PENANGGULANGAN HIV/AIDS BAGI MAHASISWA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</a:t>
                      </a:r>
                      <a:r>
                        <a:rPr lang="en-ID" baseline="0" dirty="0" smtClean="0"/>
                        <a:t>  3.500.000,-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21.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TRANSPORT NON ASN KEG. 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400.000,-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22.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TRANSPORT NON ASN PERBAIKAN / UPDATE APLIKASI SIHA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750.000,-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23.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TRANSPORT NON ASN DISTRIBUSI KONDOM KE OUTLET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500.000,-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24.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PEMBINAAN PONCI DLM</a:t>
                      </a:r>
                      <a:r>
                        <a:rPr lang="en-ID" baseline="0" dirty="0" smtClean="0"/>
                        <a:t> PENCEGAHAN HIV/AIDS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3.600.000,-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25.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PERT. POKJA HIV HOTEL &amp; CAFÉ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3.150.000,-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26.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PEMBINAAN KADER PENANGGULANGAN HIV/AIDS TK. KOTA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5.400.000,-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27.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PEMBINAAN KELOMPOK DUKUNGAN SEBAYA DAN KELUARGA/PASANGAN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6.300.000,-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514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en-ID" dirty="0" smtClean="0"/>
              <a:t>KEGIATAN TAHUN 2020 SEKSI P2M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92613197"/>
              </p:ext>
            </p:extLst>
          </p:nvPr>
        </p:nvGraphicFramePr>
        <p:xfrm>
          <a:off x="457200" y="1052736"/>
          <a:ext cx="8147247" cy="4976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5040560"/>
                <a:gridCol w="2448271"/>
              </a:tblGrid>
              <a:tr h="462084"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KEGIATAN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solidFill>
                            <a:schemeClr val="bg1"/>
                          </a:solidFill>
                        </a:rPr>
                        <a:t>ANGGARAN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28.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SEMINAR HIV/AIDS DALAM RANGKA HAS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74.091.000,-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29.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PERT. KOORDINASI KPA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7.200.000,-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30.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PERT. VALIDASI DATA HIV/AIDS DAN 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7.400.000,-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31.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TRANSPORT NON ASN SUPERVISI KE MITRA PELAKSANA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   750.000,-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32.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ADVOKASI PROG. HIV/AIDS BAGI LINTAS SEKTOR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25.075.000,-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33.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SOSIALISASI HIV/AIDS DI JALAN PROTOKOL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  1.500.000,-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34.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PERT. JEJARING LAYANAN KASUS HIV/AIDS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   10.700.000,-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r>
                        <a:rPr lang="en-ID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UKK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dirty="0" err="1" smtClean="0"/>
                        <a:t>Rp</a:t>
                      </a:r>
                      <a:r>
                        <a:rPr lang="en-ID" dirty="0" smtClean="0"/>
                        <a:t>.</a:t>
                      </a:r>
                      <a:r>
                        <a:rPr lang="en-ID" baseline="0" dirty="0" smtClean="0"/>
                        <a:t> </a:t>
                      </a:r>
                      <a:r>
                        <a:rPr lang="en-ID" dirty="0" smtClean="0"/>
                        <a:t>100.224.000,-</a:t>
                      </a:r>
                      <a:endParaRPr lang="en-US" dirty="0"/>
                    </a:p>
                  </a:txBody>
                  <a:tcPr/>
                </a:tc>
              </a:tr>
              <a:tr h="462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b="1" dirty="0" smtClean="0"/>
                        <a:t>TOTAL 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b="1" dirty="0" err="1" smtClean="0"/>
                        <a:t>Rp</a:t>
                      </a:r>
                      <a:r>
                        <a:rPr lang="en-ID" b="1" dirty="0" smtClean="0"/>
                        <a:t>.</a:t>
                      </a:r>
                      <a:r>
                        <a:rPr lang="en-ID" b="1" baseline="0" dirty="0" smtClean="0"/>
                        <a:t> 946.145.000,-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90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1231</Words>
  <Application>Microsoft Office PowerPoint</Application>
  <PresentationFormat>On-screen Show (4:3)</PresentationFormat>
  <Paragraphs>318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BIDANG P2P</vt:lpstr>
      <vt:lpstr>Slide 2</vt:lpstr>
      <vt:lpstr>SEKSI PEMBERANTASAN PENYAKIT MENULAR</vt:lpstr>
      <vt:lpstr>Indikator Kegiatan  : Prosentase penyakit menular yang angka kesakitan dan angka kematiannya menurun sebesar 60 %, terdiri dari </vt:lpstr>
      <vt:lpstr>KEGIATAN TAHUN 2020 SEKSI P2M</vt:lpstr>
      <vt:lpstr>KEGIATAN TAHUN 2020 SEKSI P2M</vt:lpstr>
      <vt:lpstr>KEGIATAN TAHUN 2020 SEKSI P2M</vt:lpstr>
      <vt:lpstr>KEGIATAN TAHUN 2020 SEKSI P2M</vt:lpstr>
      <vt:lpstr>KEGIATAN TAHUN 2020 SEKSI P2M</vt:lpstr>
      <vt:lpstr>SEKSI PEMBERANTASAN PENYAKIT  TIDAK MENULAR  DAN KESEHATAN JIWA</vt:lpstr>
      <vt:lpstr>Indikator Kegiatan  : 1.meningkatnya deteksi dini dan pencegahan penyakit tidak menular , terdiri dari </vt:lpstr>
      <vt:lpstr>Indikator Kegiatan  : 2.meningkatnya upaya pencegahan gangguan jiwa dan penyalahgunaan napza</vt:lpstr>
      <vt:lpstr>KEGIATAN TAHUN 2020 SEKSI PtM dan keswa  Rp. 816.674.000,-</vt:lpstr>
      <vt:lpstr>KEGIATAN TAHUN 2020 SEKSI PtM dan keswa</vt:lpstr>
      <vt:lpstr>SEKSI SURVEILANS  DAN IMUNISASI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BIDANG P2P</dc:title>
  <dc:creator>asus</dc:creator>
  <cp:lastModifiedBy>Sekretariat</cp:lastModifiedBy>
  <cp:revision>34</cp:revision>
  <dcterms:created xsi:type="dcterms:W3CDTF">2019-02-19T06:27:00Z</dcterms:created>
  <dcterms:modified xsi:type="dcterms:W3CDTF">2019-02-20T06:47:09Z</dcterms:modified>
</cp:coreProperties>
</file>